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  <p:sldMasterId id="2147483695" r:id="rId5"/>
    <p:sldMasterId id="2147483719" r:id="rId6"/>
    <p:sldMasterId id="2147483738" r:id="rId7"/>
  </p:sldMasterIdLst>
  <p:notesMasterIdLst>
    <p:notesMasterId r:id="rId39"/>
  </p:notesMasterIdLst>
  <p:sldIdLst>
    <p:sldId id="278" r:id="rId8"/>
    <p:sldId id="307" r:id="rId9"/>
    <p:sldId id="280" r:id="rId10"/>
    <p:sldId id="274" r:id="rId11"/>
    <p:sldId id="285" r:id="rId12"/>
    <p:sldId id="317" r:id="rId13"/>
    <p:sldId id="319" r:id="rId14"/>
    <p:sldId id="320" r:id="rId15"/>
    <p:sldId id="321" r:id="rId16"/>
    <p:sldId id="322" r:id="rId17"/>
    <p:sldId id="323" r:id="rId18"/>
    <p:sldId id="325" r:id="rId19"/>
    <p:sldId id="326" r:id="rId20"/>
    <p:sldId id="327" r:id="rId21"/>
    <p:sldId id="328" r:id="rId22"/>
    <p:sldId id="329" r:id="rId23"/>
    <p:sldId id="324" r:id="rId24"/>
    <p:sldId id="318" r:id="rId25"/>
    <p:sldId id="288" r:id="rId26"/>
    <p:sldId id="287" r:id="rId27"/>
    <p:sldId id="289" r:id="rId28"/>
    <p:sldId id="293" r:id="rId29"/>
    <p:sldId id="330" r:id="rId30"/>
    <p:sldId id="335" r:id="rId31"/>
    <p:sldId id="331" r:id="rId32"/>
    <p:sldId id="332" r:id="rId33"/>
    <p:sldId id="333" r:id="rId34"/>
    <p:sldId id="334" r:id="rId35"/>
    <p:sldId id="336" r:id="rId36"/>
    <p:sldId id="316" r:id="rId37"/>
    <p:sldId id="33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DEF"/>
    <a:srgbClr val="E7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3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4B7BF-E1D5-46C7-A121-3765EEE03A55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8BE15-64E0-43E9-B025-D6268651AC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25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0.svg"/><Relationship Id="rId4" Type="http://schemas.openxmlformats.org/officeDocument/2006/relationships/image" Target="../media/image1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0.svg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0.svg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0.svg"/><Relationship Id="rId4" Type="http://schemas.openxmlformats.org/officeDocument/2006/relationships/image" Target="../media/image1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png"/><Relationship Id="rId5" Type="http://schemas.openxmlformats.org/officeDocument/2006/relationships/image" Target="../media/image140.sv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0.svg"/><Relationship Id="rId4" Type="http://schemas.openxmlformats.org/officeDocument/2006/relationships/image" Target="../media/image1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0.svg"/><Relationship Id="rId4" Type="http://schemas.openxmlformats.org/officeDocument/2006/relationships/image" Target="../media/image1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0.svg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0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0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0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0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0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0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0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5.png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161272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icture -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13">
            <a:extLst>
              <a:ext uri="{FF2B5EF4-FFF2-40B4-BE49-F238E27FC236}">
                <a16:creationId xmlns:a16="http://schemas.microsoft.com/office/drawing/2014/main" id="{D59BC775-56FA-AB42-ABD3-EEFF2141B5F1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C2F28B-6A24-EE4C-9F37-5E8612D7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624648"/>
            <a:ext cx="3168000" cy="1008000"/>
          </a:xfrm>
        </p:spPr>
        <p:txBody>
          <a:bodyPr anchor="t" anchorCtr="0"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F80DAF-F777-7B41-ACE2-C9D003CE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968000"/>
            <a:ext cx="3168000" cy="38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5668208-53B1-A440-8521-60D486010EA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032000" y="-1"/>
            <a:ext cx="8160000" cy="59472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ct val="150000"/>
              </a:lnSpc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AE4E9-1601-B04B-935F-411CBD81CE01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F9B22-FA3C-A44D-A104-2EF1DBD5014A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Text with picture - 1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D68CA-064F-914F-B059-D590A42D96BC}"/>
              </a:ext>
            </a:extLst>
          </p:cNvPr>
          <p:cNvSpPr txBox="1"/>
          <p:nvPr/>
        </p:nvSpPr>
        <p:spPr>
          <a:xfrm>
            <a:off x="12450183" y="965636"/>
            <a:ext cx="1942711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Structure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Move the structure manual to the right position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18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icture -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C2F28B-6A24-EE4C-9F37-5E8612D7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624648"/>
            <a:ext cx="3168000" cy="1008000"/>
          </a:xfrm>
        </p:spPr>
        <p:txBody>
          <a:bodyPr anchor="t" anchorCtr="0"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F80DAF-F777-7B41-ACE2-C9D003CE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968000"/>
            <a:ext cx="3168000" cy="38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5668208-53B1-A440-8521-60D486010EA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032000" y="-1"/>
            <a:ext cx="8160000" cy="59472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ct val="150000"/>
              </a:lnSpc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02A2EB-7820-054A-9BFB-BF51550F78AA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0345B-E9F4-CA44-A4B3-255173E7609E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Text with picture - 2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FF73B39-6881-E946-8B5F-6618FCEC68C0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AD2F2-E84E-F845-A82F-813F602EF822}"/>
              </a:ext>
            </a:extLst>
          </p:cNvPr>
          <p:cNvSpPr txBox="1"/>
          <p:nvPr/>
        </p:nvSpPr>
        <p:spPr>
          <a:xfrm>
            <a:off x="12450183" y="965636"/>
            <a:ext cx="1942711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Structure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Move the structure manual to the right position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984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graph -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10F32B1-22AF-EE40-99F6-5D119DD456D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032000" y="0"/>
            <a:ext cx="8160000" cy="5947200"/>
          </a:xfrm>
          <a:solidFill>
            <a:schemeClr val="bg1"/>
          </a:solidFill>
        </p:spPr>
        <p:txBody>
          <a:bodyPr anchor="t" anchorCtr="0"/>
          <a:lstStyle>
            <a:lvl1pPr marL="0" indent="0">
              <a:buNone/>
              <a:defRPr sz="1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C2F28B-6A24-EE4C-9F37-5E8612D7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624648"/>
            <a:ext cx="3168000" cy="1008000"/>
          </a:xfrm>
        </p:spPr>
        <p:txBody>
          <a:bodyPr anchor="t" anchorCtr="0"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F80DAF-F777-7B41-ACE2-C9D003CE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968000"/>
            <a:ext cx="3168000" cy="38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931F59-3DD2-F344-8AD0-B87A07DCFD2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512000" y="624000"/>
            <a:ext cx="7104000" cy="5184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1ECA9-016D-BE48-AF79-62637424B671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86B23E-F330-3F40-B06E-A99D014FF111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Text with graph - 1</a:t>
            </a:r>
          </a:p>
        </p:txBody>
      </p:sp>
    </p:spTree>
    <p:extLst>
      <p:ext uri="{BB962C8B-B14F-4D97-AF65-F5344CB8AC3E}">
        <p14:creationId xmlns:p14="http://schemas.microsoft.com/office/powerpoint/2010/main" val="3194182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graph -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F53E5F-11D8-8A46-8363-D1F0D9F07E9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032000" y="0"/>
            <a:ext cx="8160000" cy="5947200"/>
          </a:xfrm>
          <a:solidFill>
            <a:schemeClr val="bg1"/>
          </a:solidFill>
        </p:spPr>
        <p:txBody>
          <a:bodyPr anchor="t" anchorCtr="0"/>
          <a:lstStyle>
            <a:lvl1pPr marL="0" indent="0">
              <a:buNone/>
              <a:defRPr sz="1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C2F28B-6A24-EE4C-9F37-5E8612D7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7" y="624648"/>
            <a:ext cx="3168000" cy="1008000"/>
          </a:xfrm>
        </p:spPr>
        <p:txBody>
          <a:bodyPr anchor="t" anchorCtr="0"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F80DAF-F777-7B41-ACE2-C9D003CE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968000"/>
            <a:ext cx="3168000" cy="38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AE4E9-1601-B04B-935F-411CBD81CE01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F9B22-FA3C-A44D-A104-2EF1DBD5014A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Text with graph - 2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880B787-5BE7-F041-9438-1FAE0C92E1D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560002" y="624000"/>
            <a:ext cx="7055999" cy="5184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2851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5668208-53B1-A440-8521-60D486010EA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-1"/>
            <a:ext cx="12192000" cy="59472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ct val="150000"/>
              </a:lnSpc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D48B0-5B91-A84E-9385-88D6D6760D43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57493-D84B-454F-B8DF-3FB78723283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Only picture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A390A2B-3183-A043-9661-7A64B5F99835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764F4-C5E9-CD42-A78F-FB16C534CDB4}"/>
              </a:ext>
            </a:extLst>
          </p:cNvPr>
          <p:cNvSpPr txBox="1"/>
          <p:nvPr/>
        </p:nvSpPr>
        <p:spPr>
          <a:xfrm>
            <a:off x="12450183" y="965636"/>
            <a:ext cx="1942711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Structure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Move the structure manual to the right position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0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9BF537D6-9099-4249-9156-AFADE06D37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6000" y="4512000"/>
            <a:ext cx="6960000" cy="240000"/>
          </a:xfrm>
        </p:spPr>
        <p:txBody>
          <a:bodyPr anchor="t" anchorCtr="0"/>
          <a:lstStyle>
            <a:lvl1pPr marL="0" indent="0" algn="l">
              <a:buNone/>
              <a:defRPr sz="1467" b="1" cap="all" baseline="0">
                <a:solidFill>
                  <a:schemeClr val="accent3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name and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9A84F-98E5-B54F-A0F6-459206931351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D923D-F661-024B-8EDB-145979A96D78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92550-484D-6344-B989-26B30D81C745}"/>
              </a:ext>
            </a:extLst>
          </p:cNvPr>
          <p:cNvSpPr txBox="1"/>
          <p:nvPr/>
        </p:nvSpPr>
        <p:spPr>
          <a:xfrm>
            <a:off x="575997" y="5424000"/>
            <a:ext cx="7200000" cy="43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67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TU Delft and TNO, QuTech (QuTech is a quantum institute of TU Delft and TNO).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67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This information carrier contains proprietary information, which shall not be used, reproduced or disclosed to third parties without the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67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prior written authorisation by TU Delft and TNO, as applicable, and is subject to the conditions of the ‘Samenwerkingsovereenkomst QuTech’.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41D07C9-F66F-3B4B-880A-03B4434C899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75999" y="5088000"/>
            <a:ext cx="7200000" cy="240000"/>
          </a:xfrm>
        </p:spPr>
        <p:txBody>
          <a:bodyPr anchor="t" anchorCtr="0"/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e-mail address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5B221-55C1-274B-96D4-690D9BB66560}"/>
              </a:ext>
            </a:extLst>
          </p:cNvPr>
          <p:cNvSpPr txBox="1"/>
          <p:nvPr/>
        </p:nvSpPr>
        <p:spPr>
          <a:xfrm>
            <a:off x="4752000" y="6340781"/>
            <a:ext cx="1248000" cy="24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www.qutech.nl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639DBBD-AE5C-4E4D-9F41-7D94D822758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75999" y="4800000"/>
            <a:ext cx="7200000" cy="240000"/>
          </a:xfrm>
        </p:spPr>
        <p:txBody>
          <a:bodyPr anchor="t" anchorCtr="0"/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0352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AE17D-4E45-9E43-B816-0AD1B58F00DF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4A284-A9A7-0A44-8F9E-0638C913C77B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Blank</a:t>
            </a:r>
          </a:p>
        </p:txBody>
      </p:sp>
    </p:spTree>
    <p:extLst>
      <p:ext uri="{BB962C8B-B14F-4D97-AF65-F5344CB8AC3E}">
        <p14:creationId xmlns:p14="http://schemas.microsoft.com/office/powerpoint/2010/main" val="248254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11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Basic 1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1FCA391-DE23-C042-9D95-AE211593D9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08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Basic 1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6833" r="1109" b="29371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8202E2-2FA4-A243-A294-BB105A9E4D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00" y="624000"/>
            <a:ext cx="9600000" cy="153600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00" y="2208000"/>
            <a:ext cx="9600000" cy="288000"/>
          </a:xfrm>
        </p:spPr>
        <p:txBody>
          <a:bodyPr anchor="t" anchorCtr="0"/>
          <a:lstStyle>
            <a:lvl1pPr marL="0" indent="0" algn="l">
              <a:buNone/>
              <a:defRPr sz="1600" b="1" cap="all" baseline="0">
                <a:solidFill>
                  <a:schemeClr val="accent3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B66B1-814E-7441-9F44-A9631561F254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DFA3-4D8B-3C40-BF70-86C197E39CDD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87A50A-24FF-DD40-908A-3AD702EBFBD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76000" y="2544000"/>
            <a:ext cx="2880000" cy="240000"/>
          </a:xfrm>
        </p:spPr>
        <p:txBody>
          <a:bodyPr anchor="t" anchorCtr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Klikken om de datum te bewerken</a:t>
            </a:r>
          </a:p>
        </p:txBody>
      </p:sp>
    </p:spTree>
    <p:extLst>
      <p:ext uri="{BB962C8B-B14F-4D97-AF65-F5344CB8AC3E}">
        <p14:creationId xmlns:p14="http://schemas.microsoft.com/office/powerpoint/2010/main" val="3879417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untdow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6833" r="1109" b="29371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Countdown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8D649AF7-5F1D-FF40-B895-22F14C33E363}"/>
              </a:ext>
            </a:extLst>
          </p:cNvPr>
          <p:cNvSpPr/>
          <p:nvPr userDrawn="1"/>
        </p:nvSpPr>
        <p:spPr>
          <a:xfrm>
            <a:off x="3844290" y="704512"/>
            <a:ext cx="4503420" cy="4503420"/>
          </a:xfrm>
          <a:prstGeom prst="ellipse">
            <a:avLst/>
          </a:prstGeom>
          <a:gradFill flip="none" rotWithShape="1">
            <a:gsLst>
              <a:gs pos="63000">
                <a:srgbClr val="024974">
                  <a:alpha val="82165"/>
                </a:srgbClr>
              </a:gs>
              <a:gs pos="19000">
                <a:schemeClr val="accent2">
                  <a:alpha val="76128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2A3E0FE3-AF0B-2142-93FA-057B564C511B}"/>
              </a:ext>
            </a:extLst>
          </p:cNvPr>
          <p:cNvSpPr/>
          <p:nvPr userDrawn="1"/>
        </p:nvSpPr>
        <p:spPr>
          <a:xfrm>
            <a:off x="3844290" y="704512"/>
            <a:ext cx="4503420" cy="4503420"/>
          </a:xfrm>
          <a:prstGeom prst="ellipse">
            <a:avLst/>
          </a:prstGeom>
          <a:gradFill flip="none" rotWithShape="1">
            <a:gsLst>
              <a:gs pos="51000">
                <a:srgbClr val="024D79"/>
              </a:gs>
              <a:gs pos="14000">
                <a:schemeClr val="accent2"/>
              </a:gs>
              <a:gs pos="89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2363F458-D56E-FA42-92EE-77699FEBFB05}"/>
              </a:ext>
            </a:extLst>
          </p:cNvPr>
          <p:cNvSpPr/>
          <p:nvPr userDrawn="1"/>
        </p:nvSpPr>
        <p:spPr>
          <a:xfrm>
            <a:off x="3724275" y="584497"/>
            <a:ext cx="4743450" cy="474345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93D4E27-683C-4246-9265-C1E3952CBDD3}"/>
              </a:ext>
            </a:extLst>
          </p:cNvPr>
          <p:cNvSpPr txBox="1"/>
          <p:nvPr userDrawn="1"/>
        </p:nvSpPr>
        <p:spPr>
          <a:xfrm>
            <a:off x="2440305" y="2802334"/>
            <a:ext cx="73113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spc="1000" dirty="0">
                <a:solidFill>
                  <a:schemeClr val="accent1"/>
                </a:solidFill>
              </a:rPr>
              <a:t>LAUNCH EVENT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CF0C37A-F048-7F49-9F83-3E7E1CBF16FC}"/>
              </a:ext>
            </a:extLst>
          </p:cNvPr>
          <p:cNvSpPr txBox="1"/>
          <p:nvPr userDrawn="1"/>
        </p:nvSpPr>
        <p:spPr>
          <a:xfrm>
            <a:off x="5037534" y="1186507"/>
            <a:ext cx="2116932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5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63CB5B9-B3C7-534E-AB52-0FCCC14C6A09}"/>
              </a:ext>
            </a:extLst>
          </p:cNvPr>
          <p:cNvSpPr txBox="1"/>
          <p:nvPr userDrawn="1"/>
        </p:nvSpPr>
        <p:spPr>
          <a:xfrm>
            <a:off x="4629150" y="1186507"/>
            <a:ext cx="2933700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4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6B3E056-54FD-6944-8515-6D4449A5DE72}"/>
              </a:ext>
            </a:extLst>
          </p:cNvPr>
          <p:cNvSpPr txBox="1"/>
          <p:nvPr userDrawn="1"/>
        </p:nvSpPr>
        <p:spPr>
          <a:xfrm>
            <a:off x="4792980" y="1186507"/>
            <a:ext cx="2606040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3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C8503C4-95CA-444B-BA5D-020C5AAA96B5}"/>
              </a:ext>
            </a:extLst>
          </p:cNvPr>
          <p:cNvSpPr txBox="1"/>
          <p:nvPr userDrawn="1"/>
        </p:nvSpPr>
        <p:spPr>
          <a:xfrm>
            <a:off x="4680585" y="1186507"/>
            <a:ext cx="2830830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2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141228FA-B2D0-3044-880C-FD97B59B54E9}"/>
              </a:ext>
            </a:extLst>
          </p:cNvPr>
          <p:cNvSpPr txBox="1"/>
          <p:nvPr userDrawn="1"/>
        </p:nvSpPr>
        <p:spPr>
          <a:xfrm>
            <a:off x="4892993" y="1186507"/>
            <a:ext cx="2406015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1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DAF010-DFC0-7449-93C5-D1451AA6D43A}"/>
              </a:ext>
            </a:extLst>
          </p:cNvPr>
          <p:cNvSpPr/>
          <p:nvPr userDrawn="1"/>
        </p:nvSpPr>
        <p:spPr>
          <a:xfrm>
            <a:off x="3399102" y="259324"/>
            <a:ext cx="5393796" cy="5393796"/>
          </a:xfrm>
          <a:prstGeom prst="ellipse">
            <a:avLst/>
          </a:prstGeom>
          <a:noFill/>
          <a:ln w="3175">
            <a:solidFill>
              <a:schemeClr val="accent1">
                <a:alpha val="64635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C997C60C-559B-2E45-AFCB-B2DE053D85CE}"/>
              </a:ext>
            </a:extLst>
          </p:cNvPr>
          <p:cNvSpPr/>
          <p:nvPr userDrawn="1"/>
        </p:nvSpPr>
        <p:spPr>
          <a:xfrm>
            <a:off x="3547344" y="407566"/>
            <a:ext cx="5097312" cy="5097312"/>
          </a:xfrm>
          <a:prstGeom prst="ellipse">
            <a:avLst/>
          </a:prstGeom>
          <a:noFill/>
          <a:ln w="6350">
            <a:solidFill>
              <a:schemeClr val="accent1">
                <a:lumMod val="75000"/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29D2D969-D6DF-4940-9144-B9BD298E3C5F}"/>
              </a:ext>
            </a:extLst>
          </p:cNvPr>
          <p:cNvSpPr txBox="1"/>
          <p:nvPr userDrawn="1"/>
        </p:nvSpPr>
        <p:spPr>
          <a:xfrm>
            <a:off x="6095968" y="2875431"/>
            <a:ext cx="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nl-NL" sz="1050" dirty="0" err="1">
              <a:effectLst>
                <a:glow rad="63500">
                  <a:schemeClr val="bg1">
                    <a:alpha val="5000"/>
                  </a:schemeClr>
                </a:glow>
              </a:effectLst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CD60DCC-5179-D743-B8B2-0EF623CD57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4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6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3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3)">
                                      <p:cBhvr>
                                        <p:cTn id="9" dur="7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4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12" dur="6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8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5" grpId="0" animBg="1"/>
      <p:bldP spid="16" grpId="0"/>
      <p:bldP spid="17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 animBg="1"/>
      <p:bldP spid="23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gram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Programme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7C2BF51-8961-E049-8784-DFF9AF712794}"/>
              </a:ext>
            </a:extLst>
          </p:cNvPr>
          <p:cNvSpPr/>
          <p:nvPr userDrawn="1"/>
        </p:nvSpPr>
        <p:spPr>
          <a:xfrm>
            <a:off x="6485465" y="-1"/>
            <a:ext cx="5706535" cy="5953125"/>
          </a:xfrm>
          <a:prstGeom prst="rect">
            <a:avLst/>
          </a:prstGeom>
          <a:gradFill>
            <a:gsLst>
              <a:gs pos="51000">
                <a:srgbClr val="024D79">
                  <a:alpha val="53585"/>
                </a:srgbClr>
              </a:gs>
              <a:gs pos="13000">
                <a:schemeClr val="tx1"/>
              </a:gs>
              <a:gs pos="8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7D23B36-7535-7848-ACF8-ABCDD17E8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5155" y="474323"/>
            <a:ext cx="4856631" cy="307777"/>
          </a:xfrm>
        </p:spPr>
        <p:txBody>
          <a:bodyPr>
            <a:spAutoFit/>
          </a:bodyPr>
          <a:lstStyle>
            <a:lvl1pPr marL="0" indent="0">
              <a:buNone/>
              <a:defRPr sz="2000" spc="100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TITLE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C4635B01-BB11-1B4B-840A-556B2FCAB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5156" y="1628094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4B36F6C6-5A8C-4748-96B5-47103FD3AF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5156" y="2589628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A921EF8C-7737-CB48-A365-A5E82629B8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5156" y="3551162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sp>
        <p:nvSpPr>
          <p:cNvPr id="19" name="Tijdelijke aanduiding voor tekst 10">
            <a:extLst>
              <a:ext uri="{FF2B5EF4-FFF2-40B4-BE49-F238E27FC236}">
                <a16:creationId xmlns:a16="http://schemas.microsoft.com/office/drawing/2014/main" id="{1120B57A-81B0-284E-A80A-961D80FDD5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5156" y="4512696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E305C60-A2D9-B747-8FD9-836D354F47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4C4DAE7-2A91-C041-8E34-06FE2301B64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789154" y="2618165"/>
            <a:ext cx="2202308" cy="22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7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gram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Information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7C2BF51-8961-E049-8784-DFF9AF712794}"/>
              </a:ext>
            </a:extLst>
          </p:cNvPr>
          <p:cNvSpPr/>
          <p:nvPr userDrawn="1"/>
        </p:nvSpPr>
        <p:spPr>
          <a:xfrm>
            <a:off x="6485465" y="-1"/>
            <a:ext cx="5706535" cy="5953125"/>
          </a:xfrm>
          <a:prstGeom prst="rect">
            <a:avLst/>
          </a:prstGeom>
          <a:gradFill>
            <a:gsLst>
              <a:gs pos="51000">
                <a:srgbClr val="024D79">
                  <a:alpha val="53585"/>
                </a:srgbClr>
              </a:gs>
              <a:gs pos="13000">
                <a:schemeClr val="tx1"/>
              </a:gs>
              <a:gs pos="8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7D23B36-7535-7848-ACF8-ABCDD17E8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5155" y="474323"/>
            <a:ext cx="4856631" cy="307777"/>
          </a:xfrm>
        </p:spPr>
        <p:txBody>
          <a:bodyPr>
            <a:spAutoFit/>
          </a:bodyPr>
          <a:lstStyle>
            <a:lvl1pPr marL="0" indent="0">
              <a:buNone/>
              <a:defRPr sz="2000" spc="100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TITLE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C4635B01-BB11-1B4B-840A-556B2FCAB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5156" y="1374177"/>
            <a:ext cx="4856630" cy="1327928"/>
          </a:xfrm>
        </p:spPr>
        <p:txBody>
          <a:bodyPr>
            <a:spAutoFit/>
          </a:bodyPr>
          <a:lstStyle>
            <a:lvl1pPr marL="342900" indent="-342900">
              <a:lnSpc>
                <a:spcPct val="150000"/>
              </a:lnSpc>
              <a:buFont typeface="Wingdings" pitchFamily="2" charset="2"/>
              <a:buChar char="ü"/>
              <a:defRPr sz="2000" b="0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Information A</a:t>
            </a:r>
          </a:p>
          <a:p>
            <a:pPr lvl="0"/>
            <a:r>
              <a:rPr lang="nl-NL" dirty="0"/>
              <a:t>Information B</a:t>
            </a:r>
          </a:p>
          <a:p>
            <a:pPr lvl="0"/>
            <a:r>
              <a:rPr lang="nl-NL" dirty="0"/>
              <a:t>Information C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D31365-F9CE-A744-8FA9-9C8F28766D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7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duction - per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 userDrawn="1"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 - person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14CEAAF-F5B6-6C42-964D-DFF444BE4EDB}"/>
              </a:ext>
            </a:extLst>
          </p:cNvPr>
          <p:cNvSpPr/>
          <p:nvPr userDrawn="1"/>
        </p:nvSpPr>
        <p:spPr>
          <a:xfrm flipV="1">
            <a:off x="3268132" y="3754474"/>
            <a:ext cx="8923866" cy="895038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92CCE94-2421-FF4F-B18C-4135BD10CED7}"/>
              </a:ext>
            </a:extLst>
          </p:cNvPr>
          <p:cNvSpPr/>
          <p:nvPr userDrawn="1"/>
        </p:nvSpPr>
        <p:spPr>
          <a:xfrm>
            <a:off x="-1" y="1490133"/>
            <a:ext cx="12192001" cy="2264341"/>
          </a:xfrm>
          <a:prstGeom prst="rect">
            <a:avLst/>
          </a:prstGeom>
          <a:gradFill flip="none" rotWithShape="1">
            <a:gsLst>
              <a:gs pos="51000">
                <a:srgbClr val="024D79">
                  <a:alpha val="53585"/>
                </a:srgbClr>
              </a:gs>
              <a:gs pos="13000">
                <a:schemeClr val="tx1"/>
              </a:gs>
              <a:gs pos="8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10EC5E1C-B366-FB4F-9020-A08DDB75E5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5155" y="474323"/>
            <a:ext cx="4856631" cy="307777"/>
          </a:xfrm>
        </p:spPr>
        <p:txBody>
          <a:bodyPr>
            <a:spAutoFit/>
          </a:bodyPr>
          <a:lstStyle>
            <a:lvl1pPr marL="0" indent="0" algn="r">
              <a:buNone/>
              <a:defRPr sz="2000" spc="1000" baseline="0">
                <a:solidFill>
                  <a:schemeClr val="accent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TITLE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EDFA666D-8296-E948-A0BF-1462EAAE66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58162"/>
            <a:ext cx="12191999" cy="677108"/>
          </a:xfrm>
        </p:spPr>
        <p:txBody>
          <a:bodyPr>
            <a:sp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 marL="191995" indent="0" algn="ctr">
              <a:buNone/>
              <a:defRPr sz="4400" b="1">
                <a:solidFill>
                  <a:schemeClr val="bg1"/>
                </a:solidFill>
              </a:defRPr>
            </a:lvl2pPr>
            <a:lvl3pPr marL="383991" indent="0" algn="ctr">
              <a:buNone/>
              <a:defRPr sz="4400" b="1">
                <a:solidFill>
                  <a:schemeClr val="bg1"/>
                </a:solidFill>
              </a:defRPr>
            </a:lvl3pPr>
            <a:lvl4pPr marL="575986" indent="0" algn="ctr">
              <a:buNone/>
              <a:defRPr sz="4400" b="1">
                <a:solidFill>
                  <a:schemeClr val="bg1"/>
                </a:solidFill>
              </a:defRPr>
            </a:lvl4pPr>
            <a:lvl5pPr marL="767981" indent="0" algn="ctr">
              <a:buNone/>
              <a:defRPr sz="4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 err="1"/>
              <a:t>Add</a:t>
            </a:r>
            <a:r>
              <a:rPr lang="nl-NL" dirty="0"/>
              <a:t> Name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26B73D21-B778-DC4E-A131-7AA1ABDE11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857306"/>
            <a:ext cx="12191999" cy="246221"/>
          </a:xfrm>
        </p:spPr>
        <p:txBody>
          <a:bodyPr>
            <a:spAutoFit/>
          </a:bodyPr>
          <a:lstStyle>
            <a:lvl1pPr marL="0" indent="0" algn="ctr">
              <a:buNone/>
              <a:defRPr sz="1600" b="0" spc="1000" baseline="0">
                <a:solidFill>
                  <a:schemeClr val="bg1"/>
                </a:solidFill>
              </a:defRPr>
            </a:lvl1pPr>
            <a:lvl2pPr marL="191995" indent="0" algn="ctr">
              <a:buNone/>
              <a:defRPr sz="4400" b="1">
                <a:solidFill>
                  <a:schemeClr val="bg1"/>
                </a:solidFill>
              </a:defRPr>
            </a:lvl2pPr>
            <a:lvl3pPr marL="383991" indent="0" algn="ctr">
              <a:buNone/>
              <a:defRPr sz="4400" b="1">
                <a:solidFill>
                  <a:schemeClr val="bg1"/>
                </a:solidFill>
              </a:defRPr>
            </a:lvl3pPr>
            <a:lvl4pPr marL="575986" indent="0" algn="ctr">
              <a:buNone/>
              <a:defRPr sz="4400" b="1">
                <a:solidFill>
                  <a:schemeClr val="bg1"/>
                </a:solidFill>
              </a:defRPr>
            </a:lvl4pPr>
            <a:lvl5pPr marL="767981" indent="0" algn="ctr">
              <a:buNone/>
              <a:defRPr sz="4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FUNCTION</a:t>
            </a:r>
          </a:p>
        </p:txBody>
      </p:sp>
      <p:sp>
        <p:nvSpPr>
          <p:cNvPr id="21" name="Tijdelijke aanduiding voor tekst 3">
            <a:extLst>
              <a:ext uri="{FF2B5EF4-FFF2-40B4-BE49-F238E27FC236}">
                <a16:creationId xmlns:a16="http://schemas.microsoft.com/office/drawing/2014/main" id="{EC0F8084-FC8E-0D45-B3E0-0BDE5C837A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1" y="3955771"/>
            <a:ext cx="8534399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="1" spc="0" baseline="0">
                <a:solidFill>
                  <a:schemeClr val="accent1"/>
                </a:solidFill>
              </a:defRPr>
            </a:lvl1pPr>
            <a:lvl2pPr marL="191995" indent="0" algn="ctr">
              <a:buNone/>
              <a:defRPr sz="4400" b="1">
                <a:solidFill>
                  <a:schemeClr val="bg1"/>
                </a:solidFill>
              </a:defRPr>
            </a:lvl2pPr>
            <a:lvl3pPr marL="383991" indent="0" algn="ctr">
              <a:buNone/>
              <a:defRPr sz="4400" b="1">
                <a:solidFill>
                  <a:schemeClr val="bg1"/>
                </a:solidFill>
              </a:defRPr>
            </a:lvl3pPr>
            <a:lvl4pPr marL="575986" indent="0" algn="ctr">
              <a:buNone/>
              <a:defRPr sz="4400" b="1">
                <a:solidFill>
                  <a:schemeClr val="bg1"/>
                </a:solidFill>
              </a:defRPr>
            </a:lvl4pPr>
            <a:lvl5pPr marL="767981" indent="0" algn="ctr">
              <a:buNone/>
              <a:defRPr sz="4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 err="1"/>
              <a:t>Organisation</a:t>
            </a:r>
            <a:endParaRPr lang="nl-NL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0DD1EB6-2DE4-DE43-B726-F3853B7F2C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6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Basic 1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6833" r="1109" b="29371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8202E2-2FA4-A243-A294-BB105A9E4D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8EE4F6-5F58-7346-98DA-C546CC8E65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1487999"/>
            <a:ext cx="10656000" cy="4196521"/>
          </a:xfrm>
        </p:spPr>
        <p:txBody>
          <a:bodyPr/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levelACC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7EC573-5768-AD4B-BD00-BB1BCB16C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491328"/>
            <a:ext cx="10656000" cy="409343"/>
          </a:xfrm>
        </p:spPr>
        <p:txBody>
          <a:bodyPr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1048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>
            <a:extLst>
              <a:ext uri="{FF2B5EF4-FFF2-40B4-BE49-F238E27FC236}">
                <a16:creationId xmlns:a16="http://schemas.microsoft.com/office/drawing/2014/main" id="{B12429AF-36D3-B44B-BB2C-FE4702C6F6A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6C4E2F7-F3FA-584F-9865-16697AB47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F5DFEB8A-8770-864B-AF19-834274E943D9}"/>
                </a:ext>
              </a:extLst>
            </p:cNvPr>
            <p:cNvSpPr/>
            <p:nvPr userDrawn="1"/>
          </p:nvSpPr>
          <p:spPr>
            <a:xfrm>
              <a:off x="312000" y="282000"/>
              <a:ext cx="3744000" cy="1377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88A0E77-7798-4C4C-94FE-E1FBB9A13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00" y="4992000"/>
            <a:ext cx="6960000" cy="120000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537D6-9099-4249-9156-AFADE06D3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6240000"/>
            <a:ext cx="6960000" cy="336000"/>
          </a:xfrm>
        </p:spPr>
        <p:txBody>
          <a:bodyPr anchor="t" anchorCtr="0"/>
          <a:lstStyle>
            <a:lvl1pPr marL="0" indent="0" algn="l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1D81-5163-824B-B3C8-A951BC9C3B38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F7D41-D144-FC4F-BD52-73E065CAE15F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with picture - 1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11C59A8-D643-FD43-B1F4-0ABFE88C1FEB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1637C-5037-364D-8528-74ACC7661873}"/>
              </a:ext>
            </a:extLst>
          </p:cNvPr>
          <p:cNvSpPr txBox="1"/>
          <p:nvPr/>
        </p:nvSpPr>
        <p:spPr>
          <a:xfrm>
            <a:off x="12450183" y="965636"/>
            <a:ext cx="1942711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Other Picture?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Place a picture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 changing the background.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mouse &gt; Format Background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insert a other picture.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7B0572-FAAE-E540-BA70-D9FD90BF64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9075" y="114612"/>
            <a:ext cx="4590381" cy="16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423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>
            <a:extLst>
              <a:ext uri="{FF2B5EF4-FFF2-40B4-BE49-F238E27FC236}">
                <a16:creationId xmlns:a16="http://schemas.microsoft.com/office/drawing/2014/main" id="{83365DDC-F731-A442-B351-7F591FCE10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C4E2F7-F3FA-584F-9865-16697AB47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0076FB45-DE13-9247-A7C0-E2734C5B005C}"/>
                </a:ext>
              </a:extLst>
            </p:cNvPr>
            <p:cNvSpPr/>
            <p:nvPr userDrawn="1"/>
          </p:nvSpPr>
          <p:spPr>
            <a:xfrm>
              <a:off x="199075" y="114612"/>
              <a:ext cx="4674583" cy="1544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88A0E77-7798-4C4C-94FE-E1FBB9A13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00" y="4992000"/>
            <a:ext cx="6960000" cy="120000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537D6-9099-4249-9156-AFADE06D3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6240000"/>
            <a:ext cx="6960000" cy="336000"/>
          </a:xfrm>
        </p:spPr>
        <p:txBody>
          <a:bodyPr anchor="t" anchorCtr="0"/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9A84F-98E5-B54F-A0F6-459206931351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D923D-F661-024B-8EDB-145979A96D78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with picture – 2 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FCD0DDF9-3DAE-0F4B-A550-5CFBC5962884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4925-1AB3-D642-959D-2475C7D83DAD}"/>
              </a:ext>
            </a:extLst>
          </p:cNvPr>
          <p:cNvSpPr txBox="1"/>
          <p:nvPr/>
        </p:nvSpPr>
        <p:spPr>
          <a:xfrm>
            <a:off x="12450183" y="965636"/>
            <a:ext cx="1942711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Other Picture?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Place a picture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 changing the background.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mouse &gt; Format Background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insert a other picture.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F86A37-56FA-8548-9D06-082E96F4ED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9075" y="114612"/>
            <a:ext cx="4590381" cy="16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42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7999"/>
            <a:ext cx="7680000" cy="451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bulletpoints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D1233-2D1E-5B4E-B312-4B887FD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785CE9EE-37DE-D842-B556-CE8DE702A79B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DD497539-74D4-CC46-810E-A6EAD3D56EF2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B15D10-B292-6146-97EE-8771B5325C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766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ep 9">
            <a:extLst>
              <a:ext uri="{FF2B5EF4-FFF2-40B4-BE49-F238E27FC236}">
                <a16:creationId xmlns:a16="http://schemas.microsoft.com/office/drawing/2014/main" id="{25F30CD8-CF2C-E141-BA5D-ADFA1D6C3ED2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B4DA10A-7242-ED4D-8BF6-50A9DBDFE58D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1F62FE7-F2C0-A148-9345-0B1A49A507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8000"/>
            <a:ext cx="7680000" cy="4512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C058F0-4004-BE43-8CCE-BD0FE53B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731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ep 12">
            <a:extLst>
              <a:ext uri="{FF2B5EF4-FFF2-40B4-BE49-F238E27FC236}">
                <a16:creationId xmlns:a16="http://schemas.microsoft.com/office/drawing/2014/main" id="{0E905FE6-D70F-E04A-A0E5-FD1BDB501691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881F8F7-E138-7C4A-8CEA-BF57349C486F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AA4B98F-2FDA-3F47-A5B7-EED47A8D28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Two columns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A08EBFF-DC0C-8F4E-8C6D-4D8FBB111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3936003"/>
            <a:ext cx="5088000" cy="240000"/>
          </a:xfrm>
        </p:spPr>
        <p:txBody>
          <a:bodyPr anchor="t" anchorCtr="0"/>
          <a:lstStyle>
            <a:lvl1pPr marL="0" indent="0">
              <a:buNone/>
              <a:defRPr sz="1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ABBFF8-85CD-FF4E-AB8C-8392C4E728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4176003"/>
            <a:ext cx="5088000" cy="1728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B72F82-6109-4A4A-8134-0EC8B38C616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28003" y="3936003"/>
            <a:ext cx="5088000" cy="240000"/>
          </a:xfrm>
        </p:spPr>
        <p:txBody>
          <a:bodyPr anchor="t" anchorCtr="0"/>
          <a:lstStyle>
            <a:lvl1pPr marL="0" indent="0">
              <a:buNone/>
              <a:defRPr sz="1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38D3AB-1600-7744-96D4-2B92438BAB4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28003" y="4176003"/>
            <a:ext cx="5088000" cy="1728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2ED6D88-554B-2740-BADD-9F0C5FA20B8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76000" y="1488000"/>
            <a:ext cx="5088000" cy="2304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1263EE6-76D8-0D45-9AED-14CE94C0B0D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28000" y="1488000"/>
            <a:ext cx="5088000" cy="2304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0173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C4E2F7-F3FA-584F-9865-16697AB47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8A0E77-7798-4C4C-94FE-E1FBB9A13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00" y="4992000"/>
            <a:ext cx="6960000" cy="120000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537D6-9099-4249-9156-AFADE06D3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6240000"/>
            <a:ext cx="6960000" cy="336000"/>
          </a:xfrm>
        </p:spPr>
        <p:txBody>
          <a:bodyPr anchor="t" anchorCtr="0"/>
          <a:lstStyle>
            <a:lvl1pPr marL="0" indent="0" algn="l">
              <a:buNone/>
              <a:defRPr sz="1600" b="1" cap="all" baseline="0">
                <a:solidFill>
                  <a:schemeClr val="accent3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1D81-5163-824B-B3C8-A951BC9C3B38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F7D41-D144-FC4F-BD52-73E065CAE15F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with picture - 1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11C59A8-D643-FD43-B1F4-0ABFE88C1FEB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1637C-5037-364D-8528-74ACC7661873}"/>
              </a:ext>
            </a:extLst>
          </p:cNvPr>
          <p:cNvSpPr txBox="1"/>
          <p:nvPr/>
        </p:nvSpPr>
        <p:spPr>
          <a:xfrm>
            <a:off x="12450183" y="965636"/>
            <a:ext cx="1942711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Other Picture?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Place a picture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 changing the background.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mouse &gt; Format Background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insert a other picture.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99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points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1EDC331-D4DA-B84C-B454-9CE7F8D1E5A0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3313CB4-C29A-2849-ABF5-BD8EB67A6206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DAE5317-0514-E847-8345-93F8B6129A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7999"/>
            <a:ext cx="10656000" cy="451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bulletpoints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89D9AC-E8C1-B949-B3EC-21764634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7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1513EB87-350D-C741-947B-78F112B0388E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730233-F5B6-DB4B-8BD0-9FC7D898B6C6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9FF9BC-FACC-6C4F-99F6-03FB9A9F39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8000"/>
            <a:ext cx="10656000" cy="4512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AFA14A-B5DF-3447-B1EF-90C90BB5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399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88D6814E-7498-3249-B1E7-1DFDBC796F37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19D813D-39CD-174D-855E-70F12FA3524F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141409F-AFCF-6943-A912-1FFBB1423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aaffafa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828911C-11A0-448B-9B94-A3590C5B542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5668208-53B1-A440-8521-60D486010EA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-1"/>
            <a:ext cx="12192000" cy="59472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ct val="150000"/>
              </a:lnSpc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D48B0-5B91-A84E-9385-88D6D6760D43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57493-D84B-454F-B8DF-3FB78723283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Only picture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A390A2B-3183-A043-9661-7A64B5F99835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764F4-C5E9-CD42-A78F-FB16C534CDB4}"/>
              </a:ext>
            </a:extLst>
          </p:cNvPr>
          <p:cNvSpPr txBox="1"/>
          <p:nvPr/>
        </p:nvSpPr>
        <p:spPr>
          <a:xfrm>
            <a:off x="12450183" y="965636"/>
            <a:ext cx="1942711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Structure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Move the structure manual to the right position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4459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aaffafa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828911C-11A0-448B-9B94-A3590C5B542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AE17D-4E45-9E43-B816-0AD1B58F00DF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4A284-A9A7-0A44-8F9E-0638C913C77B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Blank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84C5E8BC-49EE-034E-8FC0-AF298FA48614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1D170D14-A71D-9046-884D-499D34681B4E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C6C2F5C-AB13-8645-AC86-61D1CCEC5C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2095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C0E454F-5924-F54E-AAE3-A68ADA47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2000" y="6336000"/>
            <a:ext cx="6240000" cy="24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aaffafa</a:t>
            </a:r>
            <a:endParaRPr lang="en-GB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88F1745-7F88-054D-B03F-BB16E7C7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2000" y="6336000"/>
            <a:ext cx="384000" cy="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828911C-11A0-448B-9B94-A3590C5B542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277CDFA6-3A9E-864D-AD8D-A2F2DB793E13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314D8C-BFA9-F34F-9E98-8B1D339E5734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CE8C3BF-2CE4-5D43-9436-083447AE42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2788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Basic 1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1FCA391-DE23-C042-9D95-AE211593D9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78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Basic 1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6833" r="1109" b="29371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8202E2-2FA4-A243-A294-BB105A9E4D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347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Basic 1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6833" r="1109" b="29371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8202E2-2FA4-A243-A294-BB105A9E4D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1031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untdow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6833" r="1109" b="29371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Countdown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8D649AF7-5F1D-FF40-B895-22F14C33E363}"/>
              </a:ext>
            </a:extLst>
          </p:cNvPr>
          <p:cNvSpPr/>
          <p:nvPr userDrawn="1"/>
        </p:nvSpPr>
        <p:spPr>
          <a:xfrm>
            <a:off x="3844290" y="704512"/>
            <a:ext cx="4503420" cy="4503420"/>
          </a:xfrm>
          <a:prstGeom prst="ellipse">
            <a:avLst/>
          </a:prstGeom>
          <a:gradFill flip="none" rotWithShape="1">
            <a:gsLst>
              <a:gs pos="63000">
                <a:srgbClr val="024974">
                  <a:alpha val="82165"/>
                </a:srgbClr>
              </a:gs>
              <a:gs pos="19000">
                <a:schemeClr val="accent2">
                  <a:alpha val="76128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2A3E0FE3-AF0B-2142-93FA-057B564C511B}"/>
              </a:ext>
            </a:extLst>
          </p:cNvPr>
          <p:cNvSpPr/>
          <p:nvPr userDrawn="1"/>
        </p:nvSpPr>
        <p:spPr>
          <a:xfrm>
            <a:off x="3844290" y="704512"/>
            <a:ext cx="4503420" cy="4503420"/>
          </a:xfrm>
          <a:prstGeom prst="ellipse">
            <a:avLst/>
          </a:prstGeom>
          <a:gradFill flip="none" rotWithShape="1">
            <a:gsLst>
              <a:gs pos="51000">
                <a:srgbClr val="024D79"/>
              </a:gs>
              <a:gs pos="14000">
                <a:schemeClr val="accent2"/>
              </a:gs>
              <a:gs pos="89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2363F458-D56E-FA42-92EE-77699FEBFB05}"/>
              </a:ext>
            </a:extLst>
          </p:cNvPr>
          <p:cNvSpPr/>
          <p:nvPr userDrawn="1"/>
        </p:nvSpPr>
        <p:spPr>
          <a:xfrm>
            <a:off x="3724275" y="584497"/>
            <a:ext cx="4743450" cy="474345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93D4E27-683C-4246-9265-C1E3952CBDD3}"/>
              </a:ext>
            </a:extLst>
          </p:cNvPr>
          <p:cNvSpPr txBox="1"/>
          <p:nvPr userDrawn="1"/>
        </p:nvSpPr>
        <p:spPr>
          <a:xfrm>
            <a:off x="2440305" y="2802334"/>
            <a:ext cx="73113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spc="1000" dirty="0">
                <a:solidFill>
                  <a:schemeClr val="accent1"/>
                </a:solidFill>
              </a:rPr>
              <a:t>LAUNCH EVENT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CF0C37A-F048-7F49-9F83-3E7E1CBF16FC}"/>
              </a:ext>
            </a:extLst>
          </p:cNvPr>
          <p:cNvSpPr txBox="1"/>
          <p:nvPr userDrawn="1"/>
        </p:nvSpPr>
        <p:spPr>
          <a:xfrm>
            <a:off x="5037534" y="1186507"/>
            <a:ext cx="2116932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5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63CB5B9-B3C7-534E-AB52-0FCCC14C6A09}"/>
              </a:ext>
            </a:extLst>
          </p:cNvPr>
          <p:cNvSpPr txBox="1"/>
          <p:nvPr userDrawn="1"/>
        </p:nvSpPr>
        <p:spPr>
          <a:xfrm>
            <a:off x="4629150" y="1186507"/>
            <a:ext cx="2933700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4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6B3E056-54FD-6944-8515-6D4449A5DE72}"/>
              </a:ext>
            </a:extLst>
          </p:cNvPr>
          <p:cNvSpPr txBox="1"/>
          <p:nvPr userDrawn="1"/>
        </p:nvSpPr>
        <p:spPr>
          <a:xfrm>
            <a:off x="4792980" y="1186507"/>
            <a:ext cx="2606040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3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C8503C4-95CA-444B-BA5D-020C5AAA96B5}"/>
              </a:ext>
            </a:extLst>
          </p:cNvPr>
          <p:cNvSpPr txBox="1"/>
          <p:nvPr userDrawn="1"/>
        </p:nvSpPr>
        <p:spPr>
          <a:xfrm>
            <a:off x="4680585" y="1186507"/>
            <a:ext cx="2830830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2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141228FA-B2D0-3044-880C-FD97B59B54E9}"/>
              </a:ext>
            </a:extLst>
          </p:cNvPr>
          <p:cNvSpPr txBox="1"/>
          <p:nvPr userDrawn="1"/>
        </p:nvSpPr>
        <p:spPr>
          <a:xfrm>
            <a:off x="4892993" y="1186507"/>
            <a:ext cx="2406015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1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DAF010-DFC0-7449-93C5-D1451AA6D43A}"/>
              </a:ext>
            </a:extLst>
          </p:cNvPr>
          <p:cNvSpPr/>
          <p:nvPr userDrawn="1"/>
        </p:nvSpPr>
        <p:spPr>
          <a:xfrm>
            <a:off x="3399102" y="259324"/>
            <a:ext cx="5393796" cy="5393796"/>
          </a:xfrm>
          <a:prstGeom prst="ellipse">
            <a:avLst/>
          </a:prstGeom>
          <a:noFill/>
          <a:ln w="3175">
            <a:solidFill>
              <a:schemeClr val="accent1">
                <a:alpha val="64635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C997C60C-559B-2E45-AFCB-B2DE053D85CE}"/>
              </a:ext>
            </a:extLst>
          </p:cNvPr>
          <p:cNvSpPr/>
          <p:nvPr userDrawn="1"/>
        </p:nvSpPr>
        <p:spPr>
          <a:xfrm>
            <a:off x="3547344" y="407566"/>
            <a:ext cx="5097312" cy="5097312"/>
          </a:xfrm>
          <a:prstGeom prst="ellipse">
            <a:avLst/>
          </a:prstGeom>
          <a:noFill/>
          <a:ln w="6350">
            <a:solidFill>
              <a:schemeClr val="accent1">
                <a:lumMod val="75000"/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29D2D969-D6DF-4940-9144-B9BD298E3C5F}"/>
              </a:ext>
            </a:extLst>
          </p:cNvPr>
          <p:cNvSpPr txBox="1"/>
          <p:nvPr userDrawn="1"/>
        </p:nvSpPr>
        <p:spPr>
          <a:xfrm>
            <a:off x="6095968" y="2875431"/>
            <a:ext cx="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nl-NL" sz="1050" dirty="0" err="1">
              <a:effectLst>
                <a:glow rad="63500">
                  <a:schemeClr val="bg1">
                    <a:alpha val="5000"/>
                  </a:schemeClr>
                </a:glow>
              </a:effectLst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CD60DCC-5179-D743-B8B2-0EF623CD57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6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3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3)">
                                      <p:cBhvr>
                                        <p:cTn id="9" dur="7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4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12" dur="6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8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5" grpId="0" animBg="1"/>
      <p:bldP spid="16" grpId="0"/>
      <p:bldP spid="17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 animBg="1"/>
      <p:bldP spid="23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gram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Programme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7C2BF51-8961-E049-8784-DFF9AF712794}"/>
              </a:ext>
            </a:extLst>
          </p:cNvPr>
          <p:cNvSpPr/>
          <p:nvPr userDrawn="1"/>
        </p:nvSpPr>
        <p:spPr>
          <a:xfrm>
            <a:off x="6485465" y="-1"/>
            <a:ext cx="5706535" cy="5953125"/>
          </a:xfrm>
          <a:prstGeom prst="rect">
            <a:avLst/>
          </a:prstGeom>
          <a:gradFill>
            <a:gsLst>
              <a:gs pos="51000">
                <a:srgbClr val="024D79">
                  <a:alpha val="53585"/>
                </a:srgbClr>
              </a:gs>
              <a:gs pos="13000">
                <a:schemeClr val="tx1"/>
              </a:gs>
              <a:gs pos="8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7D23B36-7535-7848-ACF8-ABCDD17E8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5155" y="474323"/>
            <a:ext cx="4856631" cy="307777"/>
          </a:xfrm>
        </p:spPr>
        <p:txBody>
          <a:bodyPr>
            <a:spAutoFit/>
          </a:bodyPr>
          <a:lstStyle>
            <a:lvl1pPr marL="0" indent="0">
              <a:buNone/>
              <a:defRPr sz="2000" spc="100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TITLE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C4635B01-BB11-1B4B-840A-556B2FCAB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5156" y="1628094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4B36F6C6-5A8C-4748-96B5-47103FD3AF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5156" y="2589628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A921EF8C-7737-CB48-A365-A5E82629B8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5156" y="3551162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sp>
        <p:nvSpPr>
          <p:cNvPr id="19" name="Tijdelijke aanduiding voor tekst 10">
            <a:extLst>
              <a:ext uri="{FF2B5EF4-FFF2-40B4-BE49-F238E27FC236}">
                <a16:creationId xmlns:a16="http://schemas.microsoft.com/office/drawing/2014/main" id="{1120B57A-81B0-284E-A80A-961D80FDD5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5156" y="4512696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E305C60-A2D9-B747-8FD9-836D354F47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4C4DAE7-2A91-C041-8E34-06FE2301B64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789154" y="2618165"/>
            <a:ext cx="2202308" cy="22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9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C4E2F7-F3FA-584F-9865-16697AB47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8A0E77-7798-4C4C-94FE-E1FBB9A13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00" y="4992000"/>
            <a:ext cx="6960000" cy="120000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537D6-9099-4249-9156-AFADE06D3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6240000"/>
            <a:ext cx="6960000" cy="336000"/>
          </a:xfrm>
        </p:spPr>
        <p:txBody>
          <a:bodyPr anchor="t" anchorCtr="0"/>
          <a:lstStyle>
            <a:lvl1pPr marL="0" indent="0" algn="l">
              <a:buNone/>
              <a:defRPr sz="1600" b="1" cap="all" baseline="0">
                <a:solidFill>
                  <a:schemeClr val="accent3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9A84F-98E5-B54F-A0F6-459206931351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D923D-F661-024B-8EDB-145979A96D78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with picture – 2 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FCD0DDF9-3DAE-0F4B-A550-5CFBC5962884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4925-1AB3-D642-959D-2475C7D83DAD}"/>
              </a:ext>
            </a:extLst>
          </p:cNvPr>
          <p:cNvSpPr txBox="1"/>
          <p:nvPr/>
        </p:nvSpPr>
        <p:spPr>
          <a:xfrm>
            <a:off x="12450183" y="965636"/>
            <a:ext cx="1942711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Other Picture?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Place a picture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 changing the background.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mouse &gt; Format Background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insert a other picture.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03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gram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Information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7C2BF51-8961-E049-8784-DFF9AF712794}"/>
              </a:ext>
            </a:extLst>
          </p:cNvPr>
          <p:cNvSpPr/>
          <p:nvPr userDrawn="1"/>
        </p:nvSpPr>
        <p:spPr>
          <a:xfrm>
            <a:off x="6485465" y="-1"/>
            <a:ext cx="5706535" cy="5953125"/>
          </a:xfrm>
          <a:prstGeom prst="rect">
            <a:avLst/>
          </a:prstGeom>
          <a:gradFill>
            <a:gsLst>
              <a:gs pos="51000">
                <a:srgbClr val="024D79">
                  <a:alpha val="53585"/>
                </a:srgbClr>
              </a:gs>
              <a:gs pos="13000">
                <a:schemeClr val="tx1"/>
              </a:gs>
              <a:gs pos="8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7D23B36-7535-7848-ACF8-ABCDD17E8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5155" y="474323"/>
            <a:ext cx="4856631" cy="307777"/>
          </a:xfrm>
        </p:spPr>
        <p:txBody>
          <a:bodyPr>
            <a:spAutoFit/>
          </a:bodyPr>
          <a:lstStyle>
            <a:lvl1pPr marL="0" indent="0">
              <a:buNone/>
              <a:defRPr sz="2000" spc="100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TITLE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C4635B01-BB11-1B4B-840A-556B2FCAB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5156" y="1374177"/>
            <a:ext cx="4856630" cy="1327928"/>
          </a:xfrm>
        </p:spPr>
        <p:txBody>
          <a:bodyPr>
            <a:spAutoFit/>
          </a:bodyPr>
          <a:lstStyle>
            <a:lvl1pPr marL="342900" indent="-342900">
              <a:lnSpc>
                <a:spcPct val="150000"/>
              </a:lnSpc>
              <a:buFont typeface="Wingdings" pitchFamily="2" charset="2"/>
              <a:buChar char="ü"/>
              <a:defRPr sz="2000" b="0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Information A</a:t>
            </a:r>
          </a:p>
          <a:p>
            <a:pPr lvl="0"/>
            <a:r>
              <a:rPr lang="nl-NL" dirty="0"/>
              <a:t>Information B</a:t>
            </a:r>
          </a:p>
          <a:p>
            <a:pPr lvl="0"/>
            <a:r>
              <a:rPr lang="nl-NL" dirty="0"/>
              <a:t>Information C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D31365-F9CE-A744-8FA9-9C8F28766D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duction - per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 userDrawn="1"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 - person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14CEAAF-F5B6-6C42-964D-DFF444BE4EDB}"/>
              </a:ext>
            </a:extLst>
          </p:cNvPr>
          <p:cNvSpPr/>
          <p:nvPr userDrawn="1"/>
        </p:nvSpPr>
        <p:spPr>
          <a:xfrm flipV="1">
            <a:off x="3268132" y="3754474"/>
            <a:ext cx="8923866" cy="895038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92CCE94-2421-FF4F-B18C-4135BD10CED7}"/>
              </a:ext>
            </a:extLst>
          </p:cNvPr>
          <p:cNvSpPr/>
          <p:nvPr userDrawn="1"/>
        </p:nvSpPr>
        <p:spPr>
          <a:xfrm>
            <a:off x="-1" y="1490133"/>
            <a:ext cx="12192001" cy="2264341"/>
          </a:xfrm>
          <a:prstGeom prst="rect">
            <a:avLst/>
          </a:prstGeom>
          <a:gradFill flip="none" rotWithShape="1">
            <a:gsLst>
              <a:gs pos="51000">
                <a:srgbClr val="024D79">
                  <a:alpha val="53585"/>
                </a:srgbClr>
              </a:gs>
              <a:gs pos="13000">
                <a:schemeClr val="tx1"/>
              </a:gs>
              <a:gs pos="8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10EC5E1C-B366-FB4F-9020-A08DDB75E5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5155" y="474323"/>
            <a:ext cx="4856631" cy="307777"/>
          </a:xfrm>
        </p:spPr>
        <p:txBody>
          <a:bodyPr>
            <a:spAutoFit/>
          </a:bodyPr>
          <a:lstStyle>
            <a:lvl1pPr marL="0" indent="0" algn="r">
              <a:buNone/>
              <a:defRPr sz="2000" spc="1000" baseline="0">
                <a:solidFill>
                  <a:schemeClr val="accent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TITLE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EDFA666D-8296-E948-A0BF-1462EAAE66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58162"/>
            <a:ext cx="12191999" cy="677108"/>
          </a:xfrm>
        </p:spPr>
        <p:txBody>
          <a:bodyPr>
            <a:sp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 marL="191995" indent="0" algn="ctr">
              <a:buNone/>
              <a:defRPr sz="4400" b="1">
                <a:solidFill>
                  <a:schemeClr val="bg1"/>
                </a:solidFill>
              </a:defRPr>
            </a:lvl2pPr>
            <a:lvl3pPr marL="383991" indent="0" algn="ctr">
              <a:buNone/>
              <a:defRPr sz="4400" b="1">
                <a:solidFill>
                  <a:schemeClr val="bg1"/>
                </a:solidFill>
              </a:defRPr>
            </a:lvl3pPr>
            <a:lvl4pPr marL="575986" indent="0" algn="ctr">
              <a:buNone/>
              <a:defRPr sz="4400" b="1">
                <a:solidFill>
                  <a:schemeClr val="bg1"/>
                </a:solidFill>
              </a:defRPr>
            </a:lvl4pPr>
            <a:lvl5pPr marL="767981" indent="0" algn="ctr">
              <a:buNone/>
              <a:defRPr sz="4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 err="1"/>
              <a:t>Add</a:t>
            </a:r>
            <a:r>
              <a:rPr lang="nl-NL" dirty="0"/>
              <a:t> Name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26B73D21-B778-DC4E-A131-7AA1ABDE11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857306"/>
            <a:ext cx="12191999" cy="246221"/>
          </a:xfrm>
        </p:spPr>
        <p:txBody>
          <a:bodyPr>
            <a:spAutoFit/>
          </a:bodyPr>
          <a:lstStyle>
            <a:lvl1pPr marL="0" indent="0" algn="ctr">
              <a:buNone/>
              <a:defRPr sz="1600" b="0" spc="1000" baseline="0">
                <a:solidFill>
                  <a:schemeClr val="bg1"/>
                </a:solidFill>
              </a:defRPr>
            </a:lvl1pPr>
            <a:lvl2pPr marL="191995" indent="0" algn="ctr">
              <a:buNone/>
              <a:defRPr sz="4400" b="1">
                <a:solidFill>
                  <a:schemeClr val="bg1"/>
                </a:solidFill>
              </a:defRPr>
            </a:lvl2pPr>
            <a:lvl3pPr marL="383991" indent="0" algn="ctr">
              <a:buNone/>
              <a:defRPr sz="4400" b="1">
                <a:solidFill>
                  <a:schemeClr val="bg1"/>
                </a:solidFill>
              </a:defRPr>
            </a:lvl3pPr>
            <a:lvl4pPr marL="575986" indent="0" algn="ctr">
              <a:buNone/>
              <a:defRPr sz="4400" b="1">
                <a:solidFill>
                  <a:schemeClr val="bg1"/>
                </a:solidFill>
              </a:defRPr>
            </a:lvl4pPr>
            <a:lvl5pPr marL="767981" indent="0" algn="ctr">
              <a:buNone/>
              <a:defRPr sz="4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FUNCTION</a:t>
            </a:r>
          </a:p>
        </p:txBody>
      </p:sp>
      <p:sp>
        <p:nvSpPr>
          <p:cNvPr id="21" name="Tijdelijke aanduiding voor tekst 3">
            <a:extLst>
              <a:ext uri="{FF2B5EF4-FFF2-40B4-BE49-F238E27FC236}">
                <a16:creationId xmlns:a16="http://schemas.microsoft.com/office/drawing/2014/main" id="{EC0F8084-FC8E-0D45-B3E0-0BDE5C837A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1" y="3955771"/>
            <a:ext cx="8534399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="1" spc="0" baseline="0">
                <a:solidFill>
                  <a:schemeClr val="accent1"/>
                </a:solidFill>
              </a:defRPr>
            </a:lvl1pPr>
            <a:lvl2pPr marL="191995" indent="0" algn="ctr">
              <a:buNone/>
              <a:defRPr sz="4400" b="1">
                <a:solidFill>
                  <a:schemeClr val="bg1"/>
                </a:solidFill>
              </a:defRPr>
            </a:lvl2pPr>
            <a:lvl3pPr marL="383991" indent="0" algn="ctr">
              <a:buNone/>
              <a:defRPr sz="4400" b="1">
                <a:solidFill>
                  <a:schemeClr val="bg1"/>
                </a:solidFill>
              </a:defRPr>
            </a:lvl3pPr>
            <a:lvl4pPr marL="575986" indent="0" algn="ctr">
              <a:buNone/>
              <a:defRPr sz="4400" b="1">
                <a:solidFill>
                  <a:schemeClr val="bg1"/>
                </a:solidFill>
              </a:defRPr>
            </a:lvl4pPr>
            <a:lvl5pPr marL="767981" indent="0" algn="ctr">
              <a:buNone/>
              <a:defRPr sz="4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 err="1"/>
              <a:t>Organisation</a:t>
            </a:r>
            <a:endParaRPr lang="nl-NL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0DD1EB6-2DE4-DE43-B726-F3853B7F2C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Basic 1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6833" r="1109" b="29371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8202E2-2FA4-A243-A294-BB105A9E4D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8EE4F6-5F58-7346-98DA-C546CC8E65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1487999"/>
            <a:ext cx="10656000" cy="4196521"/>
          </a:xfrm>
        </p:spPr>
        <p:txBody>
          <a:bodyPr/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levelACC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7EC573-5768-AD4B-BD00-BB1BCB16C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491328"/>
            <a:ext cx="10656000" cy="409343"/>
          </a:xfrm>
        </p:spPr>
        <p:txBody>
          <a:bodyPr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98853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>
            <a:extLst>
              <a:ext uri="{FF2B5EF4-FFF2-40B4-BE49-F238E27FC236}">
                <a16:creationId xmlns:a16="http://schemas.microsoft.com/office/drawing/2014/main" id="{B12429AF-36D3-B44B-BB2C-FE4702C6F6A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6C4E2F7-F3FA-584F-9865-16697AB47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F5DFEB8A-8770-864B-AF19-834274E943D9}"/>
                </a:ext>
              </a:extLst>
            </p:cNvPr>
            <p:cNvSpPr/>
            <p:nvPr userDrawn="1"/>
          </p:nvSpPr>
          <p:spPr>
            <a:xfrm>
              <a:off x="312000" y="282000"/>
              <a:ext cx="3744000" cy="1377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88A0E77-7798-4C4C-94FE-E1FBB9A13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00" y="4992000"/>
            <a:ext cx="6960000" cy="120000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537D6-9099-4249-9156-AFADE06D3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6240000"/>
            <a:ext cx="6960000" cy="336000"/>
          </a:xfrm>
        </p:spPr>
        <p:txBody>
          <a:bodyPr anchor="t" anchorCtr="0"/>
          <a:lstStyle>
            <a:lvl1pPr marL="0" indent="0" algn="l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1D81-5163-824B-B3C8-A951BC9C3B38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F7D41-D144-FC4F-BD52-73E065CAE15F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with picture - 1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11C59A8-D643-FD43-B1F4-0ABFE88C1FEB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1637C-5037-364D-8528-74ACC7661873}"/>
              </a:ext>
            </a:extLst>
          </p:cNvPr>
          <p:cNvSpPr txBox="1"/>
          <p:nvPr/>
        </p:nvSpPr>
        <p:spPr>
          <a:xfrm>
            <a:off x="12450183" y="965636"/>
            <a:ext cx="1942711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Other Picture?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Place a picture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 changing the background.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mouse &gt; Format Background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insert a other picture.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7B0572-FAAE-E540-BA70-D9FD90BF64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9075" y="114612"/>
            <a:ext cx="4590381" cy="16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93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>
            <a:extLst>
              <a:ext uri="{FF2B5EF4-FFF2-40B4-BE49-F238E27FC236}">
                <a16:creationId xmlns:a16="http://schemas.microsoft.com/office/drawing/2014/main" id="{83365DDC-F731-A442-B351-7F591FCE10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C4E2F7-F3FA-584F-9865-16697AB47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0076FB45-DE13-9247-A7C0-E2734C5B005C}"/>
                </a:ext>
              </a:extLst>
            </p:cNvPr>
            <p:cNvSpPr/>
            <p:nvPr userDrawn="1"/>
          </p:nvSpPr>
          <p:spPr>
            <a:xfrm>
              <a:off x="199075" y="114612"/>
              <a:ext cx="4674583" cy="1544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88A0E77-7798-4C4C-94FE-E1FBB9A13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00" y="4992000"/>
            <a:ext cx="6960000" cy="120000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537D6-9099-4249-9156-AFADE06D3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6240000"/>
            <a:ext cx="6960000" cy="336000"/>
          </a:xfrm>
        </p:spPr>
        <p:txBody>
          <a:bodyPr anchor="t" anchorCtr="0"/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9A84F-98E5-B54F-A0F6-459206931351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D923D-F661-024B-8EDB-145979A96D78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with picture – 2 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FCD0DDF9-3DAE-0F4B-A550-5CFBC5962884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4925-1AB3-D642-959D-2475C7D83DAD}"/>
              </a:ext>
            </a:extLst>
          </p:cNvPr>
          <p:cNvSpPr txBox="1"/>
          <p:nvPr/>
        </p:nvSpPr>
        <p:spPr>
          <a:xfrm>
            <a:off x="12450183" y="965636"/>
            <a:ext cx="1942711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Other Picture?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Place a picture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 changing the background.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mouse &gt; Format Background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insert a other picture.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F86A37-56FA-8548-9D06-082E96F4ED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9075" y="114612"/>
            <a:ext cx="4590381" cy="16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601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7999"/>
            <a:ext cx="7680000" cy="451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bulletpoints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D1233-2D1E-5B4E-B312-4B887FD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785CE9EE-37DE-D842-B556-CE8DE702A79B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DD497539-74D4-CC46-810E-A6EAD3D56EF2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B15D10-B292-6146-97EE-8771B5325C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78071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ep 9">
            <a:extLst>
              <a:ext uri="{FF2B5EF4-FFF2-40B4-BE49-F238E27FC236}">
                <a16:creationId xmlns:a16="http://schemas.microsoft.com/office/drawing/2014/main" id="{25F30CD8-CF2C-E141-BA5D-ADFA1D6C3ED2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B4DA10A-7242-ED4D-8BF6-50A9DBDFE58D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1F62FE7-F2C0-A148-9345-0B1A49A507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8000"/>
            <a:ext cx="7680000" cy="4512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C058F0-4004-BE43-8CCE-BD0FE53B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20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ep 12">
            <a:extLst>
              <a:ext uri="{FF2B5EF4-FFF2-40B4-BE49-F238E27FC236}">
                <a16:creationId xmlns:a16="http://schemas.microsoft.com/office/drawing/2014/main" id="{0E905FE6-D70F-E04A-A0E5-FD1BDB501691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881F8F7-E138-7C4A-8CEA-BF57349C486F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AA4B98F-2FDA-3F47-A5B7-EED47A8D28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Two columns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A08EBFF-DC0C-8F4E-8C6D-4D8FBB111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3936003"/>
            <a:ext cx="5088000" cy="240000"/>
          </a:xfrm>
        </p:spPr>
        <p:txBody>
          <a:bodyPr anchor="t" anchorCtr="0"/>
          <a:lstStyle>
            <a:lvl1pPr marL="0" indent="0">
              <a:buNone/>
              <a:defRPr sz="1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ABBFF8-85CD-FF4E-AB8C-8392C4E728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4176003"/>
            <a:ext cx="5088000" cy="1728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B72F82-6109-4A4A-8134-0EC8B38C616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28003" y="3936003"/>
            <a:ext cx="5088000" cy="240000"/>
          </a:xfrm>
        </p:spPr>
        <p:txBody>
          <a:bodyPr anchor="t" anchorCtr="0"/>
          <a:lstStyle>
            <a:lvl1pPr marL="0" indent="0">
              <a:buNone/>
              <a:defRPr sz="1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38D3AB-1600-7744-96D4-2B92438BAB4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28003" y="4176003"/>
            <a:ext cx="5088000" cy="1728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2ED6D88-554B-2740-BADD-9F0C5FA20B8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76000" y="1488000"/>
            <a:ext cx="5088000" cy="2304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1263EE6-76D8-0D45-9AED-14CE94C0B0D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28000" y="1488000"/>
            <a:ext cx="5088000" cy="2304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7877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points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1EDC331-D4DA-B84C-B454-9CE7F8D1E5A0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3313CB4-C29A-2849-ABF5-BD8EB67A6206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DAE5317-0514-E847-8345-93F8B6129A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7999"/>
            <a:ext cx="10656000" cy="451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bulletpoints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89D9AC-E8C1-B949-B3EC-21764634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08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1513EB87-350D-C741-947B-78F112B0388E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730233-F5B6-DB4B-8BD0-9FC7D898B6C6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9FF9BC-FACC-6C4F-99F6-03FB9A9F39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8000"/>
            <a:ext cx="10656000" cy="4512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AFA14A-B5DF-3447-B1EF-90C90BB5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7999"/>
            <a:ext cx="7680000" cy="451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bulletpoints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D1233-2D1E-5B4E-B312-4B887FD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504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88D6814E-7498-3249-B1E7-1DFDBC796F37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19D813D-39CD-174D-855E-70F12FA3524F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141409F-AFCF-6943-A912-1FFBB1423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aaffafa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828911C-11A0-448B-9B94-A3590C5B542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5668208-53B1-A440-8521-60D486010EA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-1"/>
            <a:ext cx="12192000" cy="59472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ct val="150000"/>
              </a:lnSpc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D48B0-5B91-A84E-9385-88D6D6760D43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57493-D84B-454F-B8DF-3FB78723283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Only picture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A390A2B-3183-A043-9661-7A64B5F99835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764F4-C5E9-CD42-A78F-FB16C534CDB4}"/>
              </a:ext>
            </a:extLst>
          </p:cNvPr>
          <p:cNvSpPr txBox="1"/>
          <p:nvPr/>
        </p:nvSpPr>
        <p:spPr>
          <a:xfrm>
            <a:off x="12450183" y="965636"/>
            <a:ext cx="1942711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Structure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Move the structure manual to the right position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13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aaffafa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828911C-11A0-448B-9B94-A3590C5B542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AE17D-4E45-9E43-B816-0AD1B58F00DF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4A284-A9A7-0A44-8F9E-0638C913C77B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Blank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84C5E8BC-49EE-034E-8FC0-AF298FA48614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1D170D14-A71D-9046-884D-499D34681B4E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C6C2F5C-AB13-8645-AC86-61D1CCEC5C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9036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C0E454F-5924-F54E-AAE3-A68ADA47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2000" y="6336000"/>
            <a:ext cx="6240000" cy="24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aaffafa</a:t>
            </a:r>
            <a:endParaRPr lang="en-GB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88F1745-7F88-054D-B03F-BB16E7C7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2000" y="6336000"/>
            <a:ext cx="384000" cy="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828911C-11A0-448B-9B94-A3590C5B542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277CDFA6-3A9E-864D-AD8D-A2F2DB793E13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314D8C-BFA9-F34F-9E98-8B1D339E5734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CE8C3BF-2CE4-5D43-9436-083447AE42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6837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Basic 1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1FCA391-DE23-C042-9D95-AE211593D9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91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Basic 1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6833" r="1109" b="29371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8202E2-2FA4-A243-A294-BB105A9E4D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389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Basic 1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6833" r="1109" b="29371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8202E2-2FA4-A243-A294-BB105A9E4D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679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untdow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6833" r="1109" b="29371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Countdown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8D649AF7-5F1D-FF40-B895-22F14C33E363}"/>
              </a:ext>
            </a:extLst>
          </p:cNvPr>
          <p:cNvSpPr/>
          <p:nvPr userDrawn="1"/>
        </p:nvSpPr>
        <p:spPr>
          <a:xfrm>
            <a:off x="3844290" y="704512"/>
            <a:ext cx="4503420" cy="4503420"/>
          </a:xfrm>
          <a:prstGeom prst="ellipse">
            <a:avLst/>
          </a:prstGeom>
          <a:gradFill flip="none" rotWithShape="1">
            <a:gsLst>
              <a:gs pos="63000">
                <a:srgbClr val="024974">
                  <a:alpha val="82165"/>
                </a:srgbClr>
              </a:gs>
              <a:gs pos="19000">
                <a:schemeClr val="accent2">
                  <a:alpha val="76128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2A3E0FE3-AF0B-2142-93FA-057B564C511B}"/>
              </a:ext>
            </a:extLst>
          </p:cNvPr>
          <p:cNvSpPr/>
          <p:nvPr userDrawn="1"/>
        </p:nvSpPr>
        <p:spPr>
          <a:xfrm>
            <a:off x="3844290" y="704512"/>
            <a:ext cx="4503420" cy="4503420"/>
          </a:xfrm>
          <a:prstGeom prst="ellipse">
            <a:avLst/>
          </a:prstGeom>
          <a:gradFill flip="none" rotWithShape="1">
            <a:gsLst>
              <a:gs pos="51000">
                <a:srgbClr val="024D79"/>
              </a:gs>
              <a:gs pos="14000">
                <a:schemeClr val="accent2"/>
              </a:gs>
              <a:gs pos="89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2363F458-D56E-FA42-92EE-77699FEBFB05}"/>
              </a:ext>
            </a:extLst>
          </p:cNvPr>
          <p:cNvSpPr/>
          <p:nvPr userDrawn="1"/>
        </p:nvSpPr>
        <p:spPr>
          <a:xfrm>
            <a:off x="3724275" y="584497"/>
            <a:ext cx="4743450" cy="474345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93D4E27-683C-4246-9265-C1E3952CBDD3}"/>
              </a:ext>
            </a:extLst>
          </p:cNvPr>
          <p:cNvSpPr txBox="1"/>
          <p:nvPr userDrawn="1"/>
        </p:nvSpPr>
        <p:spPr>
          <a:xfrm>
            <a:off x="2440305" y="2802334"/>
            <a:ext cx="73113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spc="1000" dirty="0">
                <a:solidFill>
                  <a:schemeClr val="accent1"/>
                </a:solidFill>
              </a:rPr>
              <a:t>LAUNCH EVENT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CF0C37A-F048-7F49-9F83-3E7E1CBF16FC}"/>
              </a:ext>
            </a:extLst>
          </p:cNvPr>
          <p:cNvSpPr txBox="1"/>
          <p:nvPr userDrawn="1"/>
        </p:nvSpPr>
        <p:spPr>
          <a:xfrm>
            <a:off x="5037534" y="1186507"/>
            <a:ext cx="2116932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5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63CB5B9-B3C7-534E-AB52-0FCCC14C6A09}"/>
              </a:ext>
            </a:extLst>
          </p:cNvPr>
          <p:cNvSpPr txBox="1"/>
          <p:nvPr userDrawn="1"/>
        </p:nvSpPr>
        <p:spPr>
          <a:xfrm>
            <a:off x="4629150" y="1186507"/>
            <a:ext cx="2933700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4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6B3E056-54FD-6944-8515-6D4449A5DE72}"/>
              </a:ext>
            </a:extLst>
          </p:cNvPr>
          <p:cNvSpPr txBox="1"/>
          <p:nvPr userDrawn="1"/>
        </p:nvSpPr>
        <p:spPr>
          <a:xfrm>
            <a:off x="4792980" y="1186507"/>
            <a:ext cx="2606040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3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C8503C4-95CA-444B-BA5D-020C5AAA96B5}"/>
              </a:ext>
            </a:extLst>
          </p:cNvPr>
          <p:cNvSpPr txBox="1"/>
          <p:nvPr userDrawn="1"/>
        </p:nvSpPr>
        <p:spPr>
          <a:xfrm>
            <a:off x="4680585" y="1186507"/>
            <a:ext cx="2830830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2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141228FA-B2D0-3044-880C-FD97B59B54E9}"/>
              </a:ext>
            </a:extLst>
          </p:cNvPr>
          <p:cNvSpPr txBox="1"/>
          <p:nvPr userDrawn="1"/>
        </p:nvSpPr>
        <p:spPr>
          <a:xfrm>
            <a:off x="4892993" y="1186507"/>
            <a:ext cx="2406015" cy="3539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3000" dirty="0">
                <a:solidFill>
                  <a:schemeClr val="bg1"/>
                </a:solidFill>
                <a:effectLst>
                  <a:glow rad="63500">
                    <a:schemeClr val="bg1">
                      <a:alpha val="5000"/>
                    </a:schemeClr>
                  </a:glow>
                </a:effectLst>
              </a:rPr>
              <a:t>1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DAF010-DFC0-7449-93C5-D1451AA6D43A}"/>
              </a:ext>
            </a:extLst>
          </p:cNvPr>
          <p:cNvSpPr/>
          <p:nvPr userDrawn="1"/>
        </p:nvSpPr>
        <p:spPr>
          <a:xfrm>
            <a:off x="3399102" y="259324"/>
            <a:ext cx="5393796" cy="5393796"/>
          </a:xfrm>
          <a:prstGeom prst="ellipse">
            <a:avLst/>
          </a:prstGeom>
          <a:noFill/>
          <a:ln w="3175">
            <a:solidFill>
              <a:schemeClr val="accent1">
                <a:alpha val="64635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C997C60C-559B-2E45-AFCB-B2DE053D85CE}"/>
              </a:ext>
            </a:extLst>
          </p:cNvPr>
          <p:cNvSpPr/>
          <p:nvPr userDrawn="1"/>
        </p:nvSpPr>
        <p:spPr>
          <a:xfrm>
            <a:off x="3547344" y="407566"/>
            <a:ext cx="5097312" cy="5097312"/>
          </a:xfrm>
          <a:prstGeom prst="ellipse">
            <a:avLst/>
          </a:prstGeom>
          <a:noFill/>
          <a:ln w="6350">
            <a:solidFill>
              <a:schemeClr val="accent1">
                <a:lumMod val="75000"/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29D2D969-D6DF-4940-9144-B9BD298E3C5F}"/>
              </a:ext>
            </a:extLst>
          </p:cNvPr>
          <p:cNvSpPr txBox="1"/>
          <p:nvPr userDrawn="1"/>
        </p:nvSpPr>
        <p:spPr>
          <a:xfrm>
            <a:off x="6095968" y="2875431"/>
            <a:ext cx="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nl-NL" sz="1050" dirty="0" err="1">
              <a:effectLst>
                <a:glow rad="63500">
                  <a:schemeClr val="bg1">
                    <a:alpha val="5000"/>
                  </a:schemeClr>
                </a:glow>
              </a:effectLst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CD60DCC-5179-D743-B8B2-0EF623CD57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5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6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3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3)">
                                      <p:cBhvr>
                                        <p:cTn id="9" dur="7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4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12" dur="6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8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5" grpId="0" animBg="1"/>
      <p:bldP spid="16" grpId="0"/>
      <p:bldP spid="17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 animBg="1"/>
      <p:bldP spid="23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gram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Programme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7C2BF51-8961-E049-8784-DFF9AF712794}"/>
              </a:ext>
            </a:extLst>
          </p:cNvPr>
          <p:cNvSpPr/>
          <p:nvPr userDrawn="1"/>
        </p:nvSpPr>
        <p:spPr>
          <a:xfrm>
            <a:off x="6485465" y="-1"/>
            <a:ext cx="5706535" cy="5953125"/>
          </a:xfrm>
          <a:prstGeom prst="rect">
            <a:avLst/>
          </a:prstGeom>
          <a:gradFill>
            <a:gsLst>
              <a:gs pos="51000">
                <a:srgbClr val="024D79">
                  <a:alpha val="53585"/>
                </a:srgbClr>
              </a:gs>
              <a:gs pos="13000">
                <a:schemeClr val="tx1"/>
              </a:gs>
              <a:gs pos="8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7D23B36-7535-7848-ACF8-ABCDD17E8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5155" y="474323"/>
            <a:ext cx="4856631" cy="307777"/>
          </a:xfrm>
        </p:spPr>
        <p:txBody>
          <a:bodyPr>
            <a:spAutoFit/>
          </a:bodyPr>
          <a:lstStyle>
            <a:lvl1pPr marL="0" indent="0">
              <a:buNone/>
              <a:defRPr sz="2000" spc="100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TITLE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C4635B01-BB11-1B4B-840A-556B2FCAB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5156" y="1628094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4B36F6C6-5A8C-4748-96B5-47103FD3AF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5156" y="2589628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A921EF8C-7737-CB48-A365-A5E82629B8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5156" y="3551162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sp>
        <p:nvSpPr>
          <p:cNvPr id="19" name="Tijdelijke aanduiding voor tekst 10">
            <a:extLst>
              <a:ext uri="{FF2B5EF4-FFF2-40B4-BE49-F238E27FC236}">
                <a16:creationId xmlns:a16="http://schemas.microsoft.com/office/drawing/2014/main" id="{1120B57A-81B0-284E-A80A-961D80FDD5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5156" y="4512696"/>
            <a:ext cx="4856630" cy="307777"/>
          </a:xfrm>
        </p:spPr>
        <p:txBody>
          <a:bodyPr>
            <a:spAutoFit/>
          </a:bodyPr>
          <a:lstStyle>
            <a:lvl1pPr marL="342900" indent="-342900">
              <a:buFont typeface="Wingdings" pitchFamily="2" charset="2"/>
              <a:buChar char="ü"/>
              <a:defRPr sz="2000" b="1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SESSIONS: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E305C60-A2D9-B747-8FD9-836D354F47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4C4DAE7-2A91-C041-8E34-06FE2301B64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789154" y="2618165"/>
            <a:ext cx="2202308" cy="22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3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gram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Information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7C2BF51-8961-E049-8784-DFF9AF712794}"/>
              </a:ext>
            </a:extLst>
          </p:cNvPr>
          <p:cNvSpPr/>
          <p:nvPr userDrawn="1"/>
        </p:nvSpPr>
        <p:spPr>
          <a:xfrm>
            <a:off x="6485465" y="-1"/>
            <a:ext cx="5706535" cy="5953125"/>
          </a:xfrm>
          <a:prstGeom prst="rect">
            <a:avLst/>
          </a:prstGeom>
          <a:gradFill>
            <a:gsLst>
              <a:gs pos="51000">
                <a:srgbClr val="024D79">
                  <a:alpha val="53585"/>
                </a:srgbClr>
              </a:gs>
              <a:gs pos="13000">
                <a:schemeClr val="tx1"/>
              </a:gs>
              <a:gs pos="8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7D23B36-7535-7848-ACF8-ABCDD17E8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5155" y="474323"/>
            <a:ext cx="4856631" cy="307777"/>
          </a:xfrm>
        </p:spPr>
        <p:txBody>
          <a:bodyPr>
            <a:spAutoFit/>
          </a:bodyPr>
          <a:lstStyle>
            <a:lvl1pPr marL="0" indent="0">
              <a:buNone/>
              <a:defRPr sz="2000" spc="100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TITLE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C4635B01-BB11-1B4B-840A-556B2FCAB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5156" y="1374177"/>
            <a:ext cx="4856630" cy="1327928"/>
          </a:xfrm>
        </p:spPr>
        <p:txBody>
          <a:bodyPr>
            <a:spAutoFit/>
          </a:bodyPr>
          <a:lstStyle>
            <a:lvl1pPr marL="342900" indent="-342900">
              <a:lnSpc>
                <a:spcPct val="150000"/>
              </a:lnSpc>
              <a:buFont typeface="Wingdings" pitchFamily="2" charset="2"/>
              <a:buChar char="ü"/>
              <a:defRPr sz="2000" b="0" spc="0" baseline="0">
                <a:solidFill>
                  <a:schemeClr val="bg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Information A</a:t>
            </a:r>
          </a:p>
          <a:p>
            <a:pPr lvl="0"/>
            <a:r>
              <a:rPr lang="nl-NL" dirty="0"/>
              <a:t>Information B</a:t>
            </a:r>
          </a:p>
          <a:p>
            <a:pPr lvl="0"/>
            <a:r>
              <a:rPr lang="nl-NL" dirty="0"/>
              <a:t>Information C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D31365-F9CE-A744-8FA9-9C8F28766D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0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duction - per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 userDrawn="1"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 - person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22029" b="18243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14CEAAF-F5B6-6C42-964D-DFF444BE4EDB}"/>
              </a:ext>
            </a:extLst>
          </p:cNvPr>
          <p:cNvSpPr/>
          <p:nvPr userDrawn="1"/>
        </p:nvSpPr>
        <p:spPr>
          <a:xfrm flipV="1">
            <a:off x="3268132" y="3754474"/>
            <a:ext cx="8923866" cy="895038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92CCE94-2421-FF4F-B18C-4135BD10CED7}"/>
              </a:ext>
            </a:extLst>
          </p:cNvPr>
          <p:cNvSpPr/>
          <p:nvPr userDrawn="1"/>
        </p:nvSpPr>
        <p:spPr>
          <a:xfrm>
            <a:off x="-1" y="1490133"/>
            <a:ext cx="12192001" cy="2264341"/>
          </a:xfrm>
          <a:prstGeom prst="rect">
            <a:avLst/>
          </a:prstGeom>
          <a:gradFill flip="none" rotWithShape="1">
            <a:gsLst>
              <a:gs pos="51000">
                <a:srgbClr val="024D79">
                  <a:alpha val="53585"/>
                </a:srgbClr>
              </a:gs>
              <a:gs pos="13000">
                <a:schemeClr val="tx1"/>
              </a:gs>
              <a:gs pos="8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10EC5E1C-B366-FB4F-9020-A08DDB75E5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5155" y="474323"/>
            <a:ext cx="4856631" cy="307777"/>
          </a:xfrm>
        </p:spPr>
        <p:txBody>
          <a:bodyPr>
            <a:spAutoFit/>
          </a:bodyPr>
          <a:lstStyle>
            <a:lvl1pPr marL="0" indent="0" algn="r">
              <a:buNone/>
              <a:defRPr sz="2000" spc="1000" baseline="0">
                <a:solidFill>
                  <a:schemeClr val="accent1"/>
                </a:solidFill>
              </a:defRPr>
            </a:lvl1pPr>
            <a:lvl2pPr marL="191995" indent="0">
              <a:buNone/>
              <a:defRPr sz="2000" spc="1000" baseline="0">
                <a:solidFill>
                  <a:schemeClr val="bg1"/>
                </a:solidFill>
              </a:defRPr>
            </a:lvl2pPr>
            <a:lvl3pPr marL="383991" indent="0">
              <a:buNone/>
              <a:defRPr sz="2000" spc="1000" baseline="0">
                <a:solidFill>
                  <a:schemeClr val="bg1"/>
                </a:solidFill>
              </a:defRPr>
            </a:lvl3pPr>
            <a:lvl4pPr marL="575986" indent="0">
              <a:buNone/>
              <a:defRPr sz="2000" spc="1000" baseline="0">
                <a:solidFill>
                  <a:schemeClr val="bg1"/>
                </a:solidFill>
              </a:defRPr>
            </a:lvl4pPr>
            <a:lvl5pPr marL="767981" indent="0">
              <a:buNone/>
              <a:defRPr sz="2000" spc="1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TITLE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EDFA666D-8296-E948-A0BF-1462EAAE66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58162"/>
            <a:ext cx="12191999" cy="677108"/>
          </a:xfrm>
        </p:spPr>
        <p:txBody>
          <a:bodyPr>
            <a:sp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 marL="191995" indent="0" algn="ctr">
              <a:buNone/>
              <a:defRPr sz="4400" b="1">
                <a:solidFill>
                  <a:schemeClr val="bg1"/>
                </a:solidFill>
              </a:defRPr>
            </a:lvl2pPr>
            <a:lvl3pPr marL="383991" indent="0" algn="ctr">
              <a:buNone/>
              <a:defRPr sz="4400" b="1">
                <a:solidFill>
                  <a:schemeClr val="bg1"/>
                </a:solidFill>
              </a:defRPr>
            </a:lvl3pPr>
            <a:lvl4pPr marL="575986" indent="0" algn="ctr">
              <a:buNone/>
              <a:defRPr sz="4400" b="1">
                <a:solidFill>
                  <a:schemeClr val="bg1"/>
                </a:solidFill>
              </a:defRPr>
            </a:lvl4pPr>
            <a:lvl5pPr marL="767981" indent="0" algn="ctr">
              <a:buNone/>
              <a:defRPr sz="4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 err="1"/>
              <a:t>Add</a:t>
            </a:r>
            <a:r>
              <a:rPr lang="nl-NL" dirty="0"/>
              <a:t> Name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26B73D21-B778-DC4E-A131-7AA1ABDE11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857306"/>
            <a:ext cx="12191999" cy="246221"/>
          </a:xfrm>
        </p:spPr>
        <p:txBody>
          <a:bodyPr>
            <a:spAutoFit/>
          </a:bodyPr>
          <a:lstStyle>
            <a:lvl1pPr marL="0" indent="0" algn="ctr">
              <a:buNone/>
              <a:defRPr sz="1600" b="0" spc="1000" baseline="0">
                <a:solidFill>
                  <a:schemeClr val="bg1"/>
                </a:solidFill>
              </a:defRPr>
            </a:lvl1pPr>
            <a:lvl2pPr marL="191995" indent="0" algn="ctr">
              <a:buNone/>
              <a:defRPr sz="4400" b="1">
                <a:solidFill>
                  <a:schemeClr val="bg1"/>
                </a:solidFill>
              </a:defRPr>
            </a:lvl2pPr>
            <a:lvl3pPr marL="383991" indent="0" algn="ctr">
              <a:buNone/>
              <a:defRPr sz="4400" b="1">
                <a:solidFill>
                  <a:schemeClr val="bg1"/>
                </a:solidFill>
              </a:defRPr>
            </a:lvl3pPr>
            <a:lvl4pPr marL="575986" indent="0" algn="ctr">
              <a:buNone/>
              <a:defRPr sz="4400" b="1">
                <a:solidFill>
                  <a:schemeClr val="bg1"/>
                </a:solidFill>
              </a:defRPr>
            </a:lvl4pPr>
            <a:lvl5pPr marL="767981" indent="0" algn="ctr">
              <a:buNone/>
              <a:defRPr sz="4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ADD FUNCTION</a:t>
            </a:r>
          </a:p>
        </p:txBody>
      </p:sp>
      <p:sp>
        <p:nvSpPr>
          <p:cNvPr id="21" name="Tijdelijke aanduiding voor tekst 3">
            <a:extLst>
              <a:ext uri="{FF2B5EF4-FFF2-40B4-BE49-F238E27FC236}">
                <a16:creationId xmlns:a16="http://schemas.microsoft.com/office/drawing/2014/main" id="{EC0F8084-FC8E-0D45-B3E0-0BDE5C837A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1" y="3955771"/>
            <a:ext cx="8534399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="1" spc="0" baseline="0">
                <a:solidFill>
                  <a:schemeClr val="accent1"/>
                </a:solidFill>
              </a:defRPr>
            </a:lvl1pPr>
            <a:lvl2pPr marL="191995" indent="0" algn="ctr">
              <a:buNone/>
              <a:defRPr sz="4400" b="1">
                <a:solidFill>
                  <a:schemeClr val="bg1"/>
                </a:solidFill>
              </a:defRPr>
            </a:lvl2pPr>
            <a:lvl3pPr marL="383991" indent="0" algn="ctr">
              <a:buNone/>
              <a:defRPr sz="4400" b="1">
                <a:solidFill>
                  <a:schemeClr val="bg1"/>
                </a:solidFill>
              </a:defRPr>
            </a:lvl3pPr>
            <a:lvl4pPr marL="575986" indent="0" algn="ctr">
              <a:buNone/>
              <a:defRPr sz="4400" b="1">
                <a:solidFill>
                  <a:schemeClr val="bg1"/>
                </a:solidFill>
              </a:defRPr>
            </a:lvl4pPr>
            <a:lvl5pPr marL="767981" indent="0" algn="ctr">
              <a:buNone/>
              <a:defRPr sz="4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 err="1"/>
              <a:t>Organisation</a:t>
            </a:r>
            <a:endParaRPr lang="nl-NL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0DD1EB6-2DE4-DE43-B726-F3853B7F2C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8000"/>
            <a:ext cx="7680000" cy="4512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C058F0-4004-BE43-8CCE-BD0FE53B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44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FFFE7F0-1C64-3A48-A5BD-942637B66495}"/>
              </a:ext>
            </a:extLst>
          </p:cNvPr>
          <p:cNvSpPr/>
          <p:nvPr userDrawn="1"/>
        </p:nvSpPr>
        <p:spPr>
          <a:xfrm>
            <a:off x="0" y="0"/>
            <a:ext cx="12192000" cy="595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49ED-79D8-8047-A386-8AAC51C2D995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DF657-0624-2E4D-B778-FAB5C64620B4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Basic 1</a:t>
            </a:r>
          </a:p>
        </p:txBody>
      </p:sp>
      <p:pic>
        <p:nvPicPr>
          <p:cNvPr id="9" name="Afbeelding 8" descr="Afbeelding met outdoor-object, ster, donker&#10;&#10;Automatisch gegenereerde beschrijving">
            <a:extLst>
              <a:ext uri="{FF2B5EF4-FFF2-40B4-BE49-F238E27FC236}">
                <a16:creationId xmlns:a16="http://schemas.microsoft.com/office/drawing/2014/main" id="{2FE50010-B472-0F4C-A086-D2D531A5C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6833" r="1109" b="29371"/>
          <a:stretch/>
        </p:blipFill>
        <p:spPr>
          <a:xfrm>
            <a:off x="0" y="0"/>
            <a:ext cx="12192000" cy="59500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8202E2-2FA4-A243-A294-BB105A9E4D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562" y="6011990"/>
            <a:ext cx="2202308" cy="78944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8EE4F6-5F58-7346-98DA-C546CC8E65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1487999"/>
            <a:ext cx="10656000" cy="4196521"/>
          </a:xfrm>
        </p:spPr>
        <p:txBody>
          <a:bodyPr/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levelACC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7EC573-5768-AD4B-BD00-BB1BCB16C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491328"/>
            <a:ext cx="10656000" cy="409343"/>
          </a:xfrm>
        </p:spPr>
        <p:txBody>
          <a:bodyPr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0790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>
            <a:extLst>
              <a:ext uri="{FF2B5EF4-FFF2-40B4-BE49-F238E27FC236}">
                <a16:creationId xmlns:a16="http://schemas.microsoft.com/office/drawing/2014/main" id="{B12429AF-36D3-B44B-BB2C-FE4702C6F6A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6C4E2F7-F3FA-584F-9865-16697AB47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F5DFEB8A-8770-864B-AF19-834274E943D9}"/>
                </a:ext>
              </a:extLst>
            </p:cNvPr>
            <p:cNvSpPr/>
            <p:nvPr userDrawn="1"/>
          </p:nvSpPr>
          <p:spPr>
            <a:xfrm>
              <a:off x="312000" y="282000"/>
              <a:ext cx="3744000" cy="1377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88A0E77-7798-4C4C-94FE-E1FBB9A13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00" y="4992000"/>
            <a:ext cx="6960000" cy="120000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537D6-9099-4249-9156-AFADE06D3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6240000"/>
            <a:ext cx="6960000" cy="336000"/>
          </a:xfrm>
        </p:spPr>
        <p:txBody>
          <a:bodyPr anchor="t" anchorCtr="0"/>
          <a:lstStyle>
            <a:lvl1pPr marL="0" indent="0" algn="l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1D81-5163-824B-B3C8-A951BC9C3B38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F7D41-D144-FC4F-BD52-73E065CAE15F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with picture - 1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11C59A8-D643-FD43-B1F4-0ABFE88C1FEB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1637C-5037-364D-8528-74ACC7661873}"/>
              </a:ext>
            </a:extLst>
          </p:cNvPr>
          <p:cNvSpPr txBox="1"/>
          <p:nvPr/>
        </p:nvSpPr>
        <p:spPr>
          <a:xfrm>
            <a:off x="12450183" y="965636"/>
            <a:ext cx="1942711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Other Picture?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Place a picture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 changing the background.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mouse &gt; Format Background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insert a other picture.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7B0572-FAAE-E540-BA70-D9FD90BF64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9075" y="114612"/>
            <a:ext cx="4590381" cy="16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53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>
            <a:extLst>
              <a:ext uri="{FF2B5EF4-FFF2-40B4-BE49-F238E27FC236}">
                <a16:creationId xmlns:a16="http://schemas.microsoft.com/office/drawing/2014/main" id="{83365DDC-F731-A442-B351-7F591FCE10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C4E2F7-F3FA-584F-9865-16697AB47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0076FB45-DE13-9247-A7C0-E2734C5B005C}"/>
                </a:ext>
              </a:extLst>
            </p:cNvPr>
            <p:cNvSpPr/>
            <p:nvPr userDrawn="1"/>
          </p:nvSpPr>
          <p:spPr>
            <a:xfrm>
              <a:off x="199075" y="114612"/>
              <a:ext cx="4674583" cy="1544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88A0E77-7798-4C4C-94FE-E1FBB9A13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00" y="4992000"/>
            <a:ext cx="6960000" cy="120000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537D6-9099-4249-9156-AFADE06D3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6240000"/>
            <a:ext cx="6960000" cy="336000"/>
          </a:xfrm>
        </p:spPr>
        <p:txBody>
          <a:bodyPr anchor="t" anchorCtr="0"/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9A84F-98E5-B54F-A0F6-459206931351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D923D-F661-024B-8EDB-145979A96D78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with picture – 2 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FCD0DDF9-3DAE-0F4B-A550-5CFBC5962884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4925-1AB3-D642-959D-2475C7D83DAD}"/>
              </a:ext>
            </a:extLst>
          </p:cNvPr>
          <p:cNvSpPr txBox="1"/>
          <p:nvPr/>
        </p:nvSpPr>
        <p:spPr>
          <a:xfrm>
            <a:off x="12450183" y="965636"/>
            <a:ext cx="1942711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Other Picture?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Place a picture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 changing the background.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mouse &gt; Format Background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insert a other picture.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F86A37-56FA-8548-9D06-082E96F4ED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9075" y="114612"/>
            <a:ext cx="4590381" cy="16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652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7999"/>
            <a:ext cx="7680000" cy="451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bulletpoints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D1233-2D1E-5B4E-B312-4B887FDC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785CE9EE-37DE-D842-B556-CE8DE702A79B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DD497539-74D4-CC46-810E-A6EAD3D56EF2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B15D10-B292-6146-97EE-8771B5325C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92440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ep 9">
            <a:extLst>
              <a:ext uri="{FF2B5EF4-FFF2-40B4-BE49-F238E27FC236}">
                <a16:creationId xmlns:a16="http://schemas.microsoft.com/office/drawing/2014/main" id="{25F30CD8-CF2C-E141-BA5D-ADFA1D6C3ED2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B4DA10A-7242-ED4D-8BF6-50A9DBDFE58D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1F62FE7-F2C0-A148-9345-0B1A49A507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8000"/>
            <a:ext cx="7680000" cy="4512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C058F0-4004-BE43-8CCE-BD0FE53B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900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ep 12">
            <a:extLst>
              <a:ext uri="{FF2B5EF4-FFF2-40B4-BE49-F238E27FC236}">
                <a16:creationId xmlns:a16="http://schemas.microsoft.com/office/drawing/2014/main" id="{0E905FE6-D70F-E04A-A0E5-FD1BDB501691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881F8F7-E138-7C4A-8CEA-BF57349C486F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AA4B98F-2FDA-3F47-A5B7-EED47A8D28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Two columns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A08EBFF-DC0C-8F4E-8C6D-4D8FBB111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3936003"/>
            <a:ext cx="5088000" cy="240000"/>
          </a:xfrm>
        </p:spPr>
        <p:txBody>
          <a:bodyPr anchor="t" anchorCtr="0"/>
          <a:lstStyle>
            <a:lvl1pPr marL="0" indent="0">
              <a:buNone/>
              <a:defRPr sz="1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ABBFF8-85CD-FF4E-AB8C-8392C4E728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4176003"/>
            <a:ext cx="5088000" cy="1728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B72F82-6109-4A4A-8134-0EC8B38C616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28003" y="3936003"/>
            <a:ext cx="5088000" cy="240000"/>
          </a:xfrm>
        </p:spPr>
        <p:txBody>
          <a:bodyPr anchor="t" anchorCtr="0"/>
          <a:lstStyle>
            <a:lvl1pPr marL="0" indent="0">
              <a:buNone/>
              <a:defRPr sz="1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38D3AB-1600-7744-96D4-2B92438BAB4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28003" y="4176003"/>
            <a:ext cx="5088000" cy="1728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2ED6D88-554B-2740-BADD-9F0C5FA20B8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76000" y="1488000"/>
            <a:ext cx="5088000" cy="2304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1263EE6-76D8-0D45-9AED-14CE94C0B0D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28000" y="1488000"/>
            <a:ext cx="5088000" cy="2304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63252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points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41EDC331-D4DA-B84C-B454-9CE7F8D1E5A0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3313CB4-C29A-2849-ABF5-BD8EB67A6206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DAE5317-0514-E847-8345-93F8B6129A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7999"/>
            <a:ext cx="10656000" cy="451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bulletpoints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89D9AC-E8C1-B949-B3EC-21764634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33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1513EB87-350D-C741-947B-78F112B0388E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730233-F5B6-DB4B-8BD0-9FC7D898B6C6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9FF9BC-FACC-6C4F-99F6-03FB9A9F39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8000"/>
            <a:ext cx="10656000" cy="4512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AFA14A-B5DF-3447-B1EF-90C90BB5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862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88D6814E-7498-3249-B1E7-1DFDBC796F37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19D813D-39CD-174D-855E-70F12FA3524F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141409F-AFCF-6943-A912-1FFBB1423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828911C-11A0-448B-9B94-A3590C5B542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5668208-53B1-A440-8521-60D486010EA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-1"/>
            <a:ext cx="12192000" cy="59472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ct val="150000"/>
              </a:lnSpc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D48B0-5B91-A84E-9385-88D6D6760D43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57493-D84B-454F-B8DF-3FB78723283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Only picture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A390A2B-3183-A043-9661-7A64B5F99835}"/>
              </a:ext>
            </a:extLst>
          </p:cNvPr>
          <p:cNvSpPr/>
          <p:nvPr/>
        </p:nvSpPr>
        <p:spPr>
          <a:xfrm rot="16200000">
            <a:off x="12305259" y="970478"/>
            <a:ext cx="258183" cy="4116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764F4-C5E9-CD42-A78F-FB16C534CDB4}"/>
              </a:ext>
            </a:extLst>
          </p:cNvPr>
          <p:cNvSpPr txBox="1"/>
          <p:nvPr/>
        </p:nvSpPr>
        <p:spPr>
          <a:xfrm>
            <a:off x="12450183" y="965636"/>
            <a:ext cx="1942711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BAE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Structure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Move the structure manual to the right position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5108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828911C-11A0-448B-9B94-A3590C5B542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AE17D-4E45-9E43-B816-0AD1B58F00DF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4A284-A9A7-0A44-8F9E-0638C913C77B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Blank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84C5E8BC-49EE-034E-8FC0-AF298FA48614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1D170D14-A71D-9046-884D-499D34681B4E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C6C2F5C-AB13-8645-AC86-61D1CCEC5C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510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Two columns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A08EBFF-DC0C-8F4E-8C6D-4D8FBB111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3936003"/>
            <a:ext cx="5088000" cy="240000"/>
          </a:xfrm>
        </p:spPr>
        <p:txBody>
          <a:bodyPr anchor="t" anchorCtr="0"/>
          <a:lstStyle>
            <a:lvl1pPr marL="0" indent="0">
              <a:buNone/>
              <a:defRPr sz="1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ABBFF8-85CD-FF4E-AB8C-8392C4E728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4176003"/>
            <a:ext cx="5088000" cy="1728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B72F82-6109-4A4A-8134-0EC8B38C616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28003" y="3936003"/>
            <a:ext cx="5088000" cy="240000"/>
          </a:xfrm>
        </p:spPr>
        <p:txBody>
          <a:bodyPr anchor="t" anchorCtr="0"/>
          <a:lstStyle>
            <a:lvl1pPr marL="0" indent="0">
              <a:buNone/>
              <a:defRPr sz="1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38D3AB-1600-7744-96D4-2B92438BAB4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28003" y="4176003"/>
            <a:ext cx="5088000" cy="1728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2ED6D88-554B-2740-BADD-9F0C5FA20B8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76000" y="1488000"/>
            <a:ext cx="5088000" cy="2304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1263EE6-76D8-0D45-9AED-14CE94C0B0D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528000" y="1488000"/>
            <a:ext cx="5088000" cy="2304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24348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C0E454F-5924-F54E-AAE3-A68ADA47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2000" y="6336000"/>
            <a:ext cx="6240000" cy="24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88F1745-7F88-054D-B03F-BB16E7C7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2000" y="6336000"/>
            <a:ext cx="384000" cy="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828911C-11A0-448B-9B94-A3590C5B542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277CDFA6-3A9E-864D-AD8D-A2F2DB793E13}"/>
              </a:ext>
            </a:extLst>
          </p:cNvPr>
          <p:cNvGrpSpPr/>
          <p:nvPr userDrawn="1"/>
        </p:nvGrpSpPr>
        <p:grpSpPr>
          <a:xfrm>
            <a:off x="0" y="5999999"/>
            <a:ext cx="2640001" cy="858001"/>
            <a:chOff x="0" y="5999999"/>
            <a:chExt cx="2640001" cy="85800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314D8C-BFA9-F34F-9E98-8B1D339E5734}"/>
                </a:ext>
              </a:extLst>
            </p:cNvPr>
            <p:cNvSpPr/>
            <p:nvPr userDrawn="1"/>
          </p:nvSpPr>
          <p:spPr>
            <a:xfrm>
              <a:off x="0" y="6080289"/>
              <a:ext cx="2300140" cy="77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CE8C3BF-2CE4-5D43-9436-083447AE42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87960" y="5999999"/>
              <a:ext cx="2252041" cy="80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66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points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7999"/>
            <a:ext cx="10656000" cy="4512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bulletpoints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89D9AC-E8C1-B949-B3EC-21764634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5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88000"/>
            <a:ext cx="10656000" cy="4512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0BC6-5CF7-3E46-B8B7-EC6CD6A2846C}"/>
              </a:ext>
            </a:extLst>
          </p:cNvPr>
          <p:cNvSpPr txBox="1"/>
          <p:nvPr/>
        </p:nvSpPr>
        <p:spPr>
          <a:xfrm>
            <a:off x="0" y="-599268"/>
            <a:ext cx="624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991D-AD38-2F46-884D-3E08284F3B57}"/>
              </a:ext>
            </a:extLst>
          </p:cNvPr>
          <p:cNvSpPr txBox="1"/>
          <p:nvPr/>
        </p:nvSpPr>
        <p:spPr>
          <a:xfrm>
            <a:off x="720001" y="-599268"/>
            <a:ext cx="384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Title and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AFA14A-B5DF-3447-B1EF-90C90BB5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20000"/>
            <a:ext cx="7680000" cy="1152000"/>
          </a:xfrm>
        </p:spPr>
        <p:txBody>
          <a:bodyPr/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7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480000"/>
            <a:ext cx="76800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968000"/>
            <a:ext cx="7680000" cy="3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2000" y="6336000"/>
            <a:ext cx="6240000" cy="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67" cap="all" normalizeH="0" baseline="0">
                <a:solidFill>
                  <a:schemeClr val="accent3"/>
                </a:solidFill>
              </a:defRPr>
            </a:lvl1pPr>
          </a:lstStyle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32000" y="6336000"/>
            <a:ext cx="384000" cy="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67">
                <a:solidFill>
                  <a:schemeClr val="accent2"/>
                </a:solidFill>
              </a:defRPr>
            </a:lvl1pPr>
          </a:lstStyle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62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sldNum="0" hdr="0" dt="0"/>
  <p:txStyles>
    <p:titleStyle>
      <a:lvl1pPr algn="l" defTabSz="914377" rtl="0" eaLnBrk="1" latinLnBrk="0" hangingPunct="1">
        <a:lnSpc>
          <a:spcPct val="95000"/>
        </a:lnSpc>
        <a:spcBef>
          <a:spcPct val="0"/>
        </a:spcBef>
        <a:buNone/>
        <a:defRPr sz="346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95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90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86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81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59976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480000"/>
            <a:ext cx="76800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968000"/>
            <a:ext cx="7680000" cy="3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2000" y="6336000"/>
            <a:ext cx="6240000" cy="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67" cap="all" normalizeH="0" baseline="0">
                <a:solidFill>
                  <a:schemeClr val="accent3"/>
                </a:solidFill>
              </a:defRPr>
            </a:lvl1pPr>
          </a:lstStyle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32000" y="6336000"/>
            <a:ext cx="384000" cy="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67">
                <a:solidFill>
                  <a:schemeClr val="accent2"/>
                </a:solidFill>
              </a:defRPr>
            </a:lvl1pPr>
          </a:lstStyle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37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715" r:id="rId3"/>
    <p:sldLayoutId id="2147483714" r:id="rId4"/>
    <p:sldLayoutId id="2147483717" r:id="rId5"/>
    <p:sldLayoutId id="2147483716" r:id="rId6"/>
    <p:sldLayoutId id="2147483718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9" r:id="rId15"/>
    <p:sldLayoutId id="2147483711" r:id="rId16"/>
    <p:sldLayoutId id="2147483712" r:id="rId17"/>
  </p:sldLayoutIdLst>
  <p:hf sldNum="0" hdr="0" dt="0"/>
  <p:txStyles>
    <p:titleStyle>
      <a:lvl1pPr algn="l" defTabSz="914377" rtl="0" eaLnBrk="1" latinLnBrk="0" hangingPunct="1">
        <a:lnSpc>
          <a:spcPct val="95000"/>
        </a:lnSpc>
        <a:spcBef>
          <a:spcPct val="0"/>
        </a:spcBef>
        <a:buNone/>
        <a:defRPr sz="346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95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90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86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81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59976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480000"/>
            <a:ext cx="76800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968000"/>
            <a:ext cx="7680000" cy="3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2000" y="6336000"/>
            <a:ext cx="6240000" cy="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67" cap="all" normalizeH="0" baseline="0">
                <a:solidFill>
                  <a:schemeClr val="accent3"/>
                </a:solidFill>
              </a:defRPr>
            </a:lvl1pPr>
          </a:lstStyle>
          <a:p>
            <a:r>
              <a:rPr lang="en-GB" smtClean="0"/>
              <a:t>aaffafa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32000" y="6336000"/>
            <a:ext cx="384000" cy="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67">
                <a:solidFill>
                  <a:schemeClr val="accent2"/>
                </a:solidFill>
              </a:defRPr>
            </a:lvl1pPr>
          </a:lstStyle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10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</p:sldLayoutIdLst>
  <p:hf sldNum="0" hdr="0" dt="0"/>
  <p:txStyles>
    <p:titleStyle>
      <a:lvl1pPr algn="l" defTabSz="914377" rtl="0" eaLnBrk="1" latinLnBrk="0" hangingPunct="1">
        <a:lnSpc>
          <a:spcPct val="95000"/>
        </a:lnSpc>
        <a:spcBef>
          <a:spcPct val="0"/>
        </a:spcBef>
        <a:buNone/>
        <a:defRPr sz="346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95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90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86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81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59976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480000"/>
            <a:ext cx="76800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968000"/>
            <a:ext cx="7680000" cy="38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2000" y="6336000"/>
            <a:ext cx="6240000" cy="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67" cap="all" normalizeH="0" baseline="0">
                <a:solidFill>
                  <a:schemeClr val="accent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32000" y="6336000"/>
            <a:ext cx="384000" cy="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67">
                <a:solidFill>
                  <a:schemeClr val="accent2"/>
                </a:solidFill>
              </a:defRPr>
            </a:lvl1pPr>
          </a:lstStyle>
          <a:p>
            <a:fld id="{C828911C-11A0-448B-9B94-A3590C5B54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90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</p:sldLayoutIdLst>
  <p:txStyles>
    <p:titleStyle>
      <a:lvl1pPr algn="l" defTabSz="914377" rtl="0" eaLnBrk="1" latinLnBrk="0" hangingPunct="1">
        <a:lnSpc>
          <a:spcPct val="95000"/>
        </a:lnSpc>
        <a:spcBef>
          <a:spcPct val="0"/>
        </a:spcBef>
        <a:buNone/>
        <a:defRPr sz="346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95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90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86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81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59976" indent="-191995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2.svg"/><Relationship Id="rId5" Type="http://schemas.openxmlformats.org/officeDocument/2006/relationships/image" Target="../media/image111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7" Type="http://schemas.openxmlformats.org/officeDocument/2006/relationships/image" Target="../media/image117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116.sv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5">
            <a:extLst>
              <a:ext uri="{FF2B5EF4-FFF2-40B4-BE49-F238E27FC236}">
                <a16:creationId xmlns:a16="http://schemas.microsoft.com/office/drawing/2014/main" id="{4C4234E0-0323-FA48-ABB8-1BBD8442FC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127" y="107666"/>
            <a:ext cx="5458691" cy="1956742"/>
          </a:xfrm>
          <a:prstGeom prst="rect">
            <a:avLst/>
          </a:prstGeom>
        </p:spPr>
      </p:pic>
      <p:sp>
        <p:nvSpPr>
          <p:cNvPr id="3" name="Tijdelijke aanduiding voor tekst 4">
            <a:extLst>
              <a:ext uri="{FF2B5EF4-FFF2-40B4-BE49-F238E27FC236}">
                <a16:creationId xmlns:a16="http://schemas.microsoft.com/office/drawing/2014/main" id="{91848CE2-F4C0-5A49-A87E-252111F7CCBD}"/>
              </a:ext>
            </a:extLst>
          </p:cNvPr>
          <p:cNvSpPr txBox="1">
            <a:spLocks/>
          </p:cNvSpPr>
          <p:nvPr/>
        </p:nvSpPr>
        <p:spPr>
          <a:xfrm>
            <a:off x="1987287" y="2466685"/>
            <a:ext cx="8718016" cy="1171161"/>
          </a:xfrm>
          <a:prstGeom prst="rect">
            <a:avLst/>
          </a:prstGeom>
        </p:spPr>
        <p:txBody>
          <a:bodyPr anchor="ctr"/>
          <a:lstStyle>
            <a:lvl1pPr marL="191995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3990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5986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7981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9976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sz="3600" spc="300" dirty="0" smtClean="0">
                <a:solidFill>
                  <a:schemeClr val="accent3"/>
                </a:solidFill>
                <a:latin typeface="Arial" panose="020B0604020202020204"/>
              </a:rPr>
              <a:t>Introduction to quantum networks</a:t>
            </a:r>
            <a:endParaRPr lang="en-GB" sz="3600" spc="300" dirty="0">
              <a:solidFill>
                <a:schemeClr val="accent3"/>
              </a:solidFill>
              <a:latin typeface="Arial" panose="020B0604020202020204"/>
            </a:endParaRPr>
          </a:p>
        </p:txBody>
      </p:sp>
      <p:sp>
        <p:nvSpPr>
          <p:cNvPr id="4" name="Tijdelijke aanduiding voor tekst 4">
            <a:extLst>
              <a:ext uri="{FF2B5EF4-FFF2-40B4-BE49-F238E27FC236}">
                <a16:creationId xmlns:a16="http://schemas.microsoft.com/office/drawing/2014/main" id="{91848CE2-F4C0-5A49-A87E-252111F7CCBD}"/>
              </a:ext>
            </a:extLst>
          </p:cNvPr>
          <p:cNvSpPr txBox="1">
            <a:spLocks/>
          </p:cNvSpPr>
          <p:nvPr/>
        </p:nvSpPr>
        <p:spPr>
          <a:xfrm>
            <a:off x="2978689" y="4576125"/>
            <a:ext cx="8718016" cy="1171161"/>
          </a:xfrm>
          <a:prstGeom prst="rect">
            <a:avLst/>
          </a:prstGeom>
        </p:spPr>
        <p:txBody>
          <a:bodyPr/>
          <a:lstStyle>
            <a:lvl1pPr marL="191995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3990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5986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7981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9976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/>
              </a:rPr>
              <a:t>MCH2022, 23 July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/>
              </a:rPr>
              <a:t>2022</a:t>
            </a:r>
          </a:p>
          <a:p>
            <a:pPr marL="0" lvl="0" indent="0" algn="r"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/>
              </a:rPr>
              <a:t>Wojciech Kozlowski</a:t>
            </a:r>
            <a:endParaRPr lang="en-GB" sz="2400" dirty="0">
              <a:solidFill>
                <a:schemeClr val="bg1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2081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GB" dirty="0"/>
                  <a:t>Superposition generalises to multiple qubits</a:t>
                </a:r>
                <a:r>
                  <a:rPr lang="pl-PL" dirty="0"/>
                  <a:t> (note that 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pl-PL" dirty="0"/>
                  <a:t>)</a:t>
                </a:r>
                <a:endParaRPr lang="nl-NL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nl-NL" i="1" dirty="0"/>
              </a:p>
              <a:p>
                <a:pPr>
                  <a:spcAft>
                    <a:spcPts val="600"/>
                  </a:spcAft>
                </a:pPr>
                <a:endParaRPr lang="nl-NL" dirty="0"/>
              </a:p>
              <a:p>
                <a:pPr>
                  <a:spcAft>
                    <a:spcPts val="600"/>
                  </a:spcAft>
                </a:pPr>
                <a:r>
                  <a:rPr lang="nl-NL" dirty="0"/>
                  <a:t>A READ </a:t>
                </a:r>
                <a:r>
                  <a:rPr lang="nl-NL" dirty="0" err="1"/>
                  <a:t>operation</a:t>
                </a:r>
                <a:r>
                  <a:rPr lang="nl-NL" dirty="0"/>
                  <a:t> on </a:t>
                </a:r>
                <a:r>
                  <a:rPr lang="nl-NL" dirty="0" err="1"/>
                  <a:t>the</a:t>
                </a:r>
                <a:r>
                  <a:rPr lang="nl-NL" dirty="0"/>
                  <a:t> first </a:t>
                </a:r>
                <a:r>
                  <a:rPr lang="nl-NL" dirty="0" err="1"/>
                  <a:t>qubit</a:t>
                </a:r>
                <a:r>
                  <a:rPr lang="nl-NL" dirty="0"/>
                  <a:t> of state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nl-NL" dirty="0"/>
                  <a:t> results in a </a:t>
                </a:r>
                <a:r>
                  <a:rPr lang="nl-NL" dirty="0" err="1"/>
                  <a:t>read</a:t>
                </a:r>
                <a:r>
                  <a:rPr lang="nl-NL" dirty="0"/>
                  <a:t>-out of 0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b="1" dirty="0" err="1"/>
                  <a:t>probability</a:t>
                </a:r>
                <a:r>
                  <a:rPr lang="nl-NL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nl-NL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</m:d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nl-NL" b="1" dirty="0"/>
              </a:p>
              <a:p>
                <a:pPr>
                  <a:spcAft>
                    <a:spcPts val="600"/>
                  </a:spcAft>
                </a:pPr>
                <a:r>
                  <a:rPr lang="nl-NL" dirty="0"/>
                  <a:t>The READ </a:t>
                </a:r>
                <a:r>
                  <a:rPr lang="nl-NL" dirty="0" err="1"/>
                  <a:t>operation</a:t>
                </a:r>
                <a:r>
                  <a:rPr lang="nl-NL" dirty="0"/>
                  <a:t> </a:t>
                </a:r>
                <a:r>
                  <a:rPr lang="nl-NL" dirty="0" err="1"/>
                  <a:t>causes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state </a:t>
                </a:r>
                <a:r>
                  <a:rPr lang="nl-NL" dirty="0" err="1"/>
                  <a:t>to</a:t>
                </a:r>
                <a:r>
                  <a:rPr lang="nl-NL" dirty="0"/>
                  <a:t> “</a:t>
                </a:r>
                <a:r>
                  <a:rPr lang="nl-NL" dirty="0" err="1"/>
                  <a:t>collapse</a:t>
                </a:r>
                <a:r>
                  <a:rPr lang="nl-NL" dirty="0"/>
                  <a:t>” </a:t>
                </a:r>
                <a:r>
                  <a:rPr lang="nl-NL" dirty="0" err="1"/>
                  <a:t>into</a:t>
                </a:r>
                <a:r>
                  <a:rPr lang="nl-NL" dirty="0"/>
                  <a:t> a state </a:t>
                </a:r>
                <a:r>
                  <a:rPr lang="nl-NL" dirty="0" err="1"/>
                  <a:t>representing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read</a:t>
                </a:r>
                <a:r>
                  <a:rPr lang="nl-NL" dirty="0"/>
                  <a:t>-out, in </a:t>
                </a:r>
                <a:r>
                  <a:rPr lang="nl-NL" dirty="0" err="1"/>
                  <a:t>this</a:t>
                </a:r>
                <a:r>
                  <a:rPr lang="nl-NL" dirty="0"/>
                  <a:t> case </a:t>
                </a:r>
                <a:endParaRPr lang="nl-NL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</m:t>
                          </m:r>
                        </m:e>
                      </m:d>
                    </m:oMath>
                  </m:oMathPara>
                </a14:m>
                <a:endParaRPr lang="nl-NL" dirty="0"/>
              </a:p>
              <a:p>
                <a:pPr>
                  <a:spcAft>
                    <a:spcPts val="600"/>
                  </a:spcAft>
                </a:pPr>
                <a:r>
                  <a:rPr lang="nl-NL" dirty="0" err="1"/>
                  <a:t>Subsequent</a:t>
                </a:r>
                <a:r>
                  <a:rPr lang="nl-NL" dirty="0"/>
                  <a:t> READ operations on the </a:t>
                </a:r>
                <a:r>
                  <a:rPr lang="nl-NL" dirty="0" err="1"/>
                  <a:t>same</a:t>
                </a:r>
                <a:r>
                  <a:rPr lang="nl-NL" dirty="0"/>
                  <a:t> </a:t>
                </a:r>
                <a:r>
                  <a:rPr lang="nl-NL" dirty="0" err="1"/>
                  <a:t>qubit</a:t>
                </a:r>
                <a:r>
                  <a:rPr lang="nl-NL" dirty="0"/>
                  <a:t> </a:t>
                </a:r>
                <a:r>
                  <a:rPr lang="nl-NL" dirty="0" err="1"/>
                  <a:t>will</a:t>
                </a:r>
                <a:r>
                  <a:rPr lang="nl-NL" dirty="0"/>
                  <a:t> </a:t>
                </a:r>
                <a:r>
                  <a:rPr lang="nl-NL" dirty="0" err="1"/>
                  <a:t>result</a:t>
                </a:r>
                <a:r>
                  <a:rPr lang="nl-NL" dirty="0"/>
                  <a:t> in a </a:t>
                </a:r>
                <a:r>
                  <a:rPr lang="nl-NL" dirty="0" err="1"/>
                  <a:t>read</a:t>
                </a:r>
                <a:r>
                  <a:rPr lang="nl-NL" dirty="0"/>
                  <a:t>-out of 0 with </a:t>
                </a:r>
                <a:r>
                  <a:rPr lang="nl-NL" b="1" dirty="0" err="1"/>
                  <a:t>probability</a:t>
                </a:r>
                <a:r>
                  <a:rPr lang="nl-NL" b="1" dirty="0"/>
                  <a:t> </a:t>
                </a:r>
                <a:r>
                  <a:rPr lang="nl-NL" b="1" dirty="0" smtClean="0"/>
                  <a:t>0</a:t>
                </a:r>
                <a:endParaRPr lang="nl-NL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78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Bits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7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GB" dirty="0"/>
                  <a:t>From the previous slide</a:t>
                </a:r>
                <a:endParaRPr lang="nl-NL" b="1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</m:t>
                          </m:r>
                        </m:e>
                      </m:d>
                    </m:oMath>
                  </m:oMathPara>
                </a14:m>
                <a:endParaRPr lang="nl-NL" i="1" dirty="0"/>
              </a:p>
              <a:p>
                <a:pPr>
                  <a:spcAft>
                    <a:spcPts val="600"/>
                  </a:spcAft>
                </a:pPr>
                <a:endParaRPr lang="nl-NL" dirty="0"/>
              </a:p>
              <a:p>
                <a:pPr>
                  <a:spcAft>
                    <a:spcPts val="600"/>
                  </a:spcAft>
                </a:pPr>
                <a:r>
                  <a:rPr lang="nl-NL" dirty="0"/>
                  <a:t>A READ </a:t>
                </a:r>
                <a:r>
                  <a:rPr lang="nl-NL" dirty="0" err="1"/>
                  <a:t>operation</a:t>
                </a:r>
                <a:r>
                  <a:rPr lang="nl-NL" dirty="0"/>
                  <a:t> on </a:t>
                </a:r>
                <a:r>
                  <a:rPr lang="nl-NL" dirty="0" err="1"/>
                  <a:t>the</a:t>
                </a:r>
                <a:r>
                  <a:rPr lang="nl-NL" dirty="0"/>
                  <a:t> second </a:t>
                </a:r>
                <a:r>
                  <a:rPr lang="nl-NL" dirty="0" err="1"/>
                  <a:t>qubit</a:t>
                </a:r>
                <a:r>
                  <a:rPr lang="nl-NL" dirty="0"/>
                  <a:t> of state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nl-NL" dirty="0"/>
                  <a:t> results in a </a:t>
                </a:r>
                <a:r>
                  <a:rPr lang="nl-NL" dirty="0" err="1"/>
                  <a:t>read</a:t>
                </a:r>
                <a:r>
                  <a:rPr lang="nl-NL" dirty="0"/>
                  <a:t>-out of 0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b="1" dirty="0" err="1"/>
                  <a:t>probability</a:t>
                </a:r>
                <a:r>
                  <a:rPr lang="nl-NL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nl-NL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nl-NL" b="1" dirty="0"/>
              </a:p>
              <a:p>
                <a:pPr>
                  <a:spcAft>
                    <a:spcPts val="600"/>
                  </a:spcAft>
                </a:pPr>
                <a:r>
                  <a:rPr lang="nl-NL" dirty="0"/>
                  <a:t>The READ </a:t>
                </a:r>
                <a:r>
                  <a:rPr lang="nl-NL" dirty="0" err="1"/>
                  <a:t>operation</a:t>
                </a:r>
                <a:r>
                  <a:rPr lang="nl-NL" dirty="0"/>
                  <a:t> </a:t>
                </a:r>
                <a:r>
                  <a:rPr lang="nl-NL" dirty="0" err="1"/>
                  <a:t>causes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state </a:t>
                </a:r>
                <a:r>
                  <a:rPr lang="nl-NL" dirty="0" err="1"/>
                  <a:t>to</a:t>
                </a:r>
                <a:r>
                  <a:rPr lang="nl-NL" dirty="0"/>
                  <a:t> “</a:t>
                </a:r>
                <a:r>
                  <a:rPr lang="nl-NL" dirty="0" err="1"/>
                  <a:t>collapse</a:t>
                </a:r>
                <a:r>
                  <a:rPr lang="nl-NL" dirty="0"/>
                  <a:t>” </a:t>
                </a:r>
                <a:r>
                  <a:rPr lang="nl-NL" dirty="0" err="1"/>
                  <a:t>into</a:t>
                </a:r>
                <a:r>
                  <a:rPr lang="nl-NL" dirty="0"/>
                  <a:t> a state </a:t>
                </a:r>
                <a:r>
                  <a:rPr lang="nl-NL" dirty="0" err="1"/>
                  <a:t>representing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read</a:t>
                </a:r>
                <a:r>
                  <a:rPr lang="nl-NL" dirty="0"/>
                  <a:t>-out, in </a:t>
                </a:r>
                <a:r>
                  <a:rPr lang="nl-NL" dirty="0" err="1"/>
                  <a:t>this</a:t>
                </a:r>
                <a:r>
                  <a:rPr lang="nl-NL" dirty="0"/>
                  <a:t> case </a:t>
                </a:r>
                <a:endParaRPr lang="nl-NL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</m:oMath>
                  </m:oMathPara>
                </a14:m>
                <a:endParaRPr lang="nl-NL" dirty="0"/>
              </a:p>
              <a:p>
                <a:pPr>
                  <a:spcAft>
                    <a:spcPts val="600"/>
                  </a:spcAft>
                </a:pPr>
                <a:r>
                  <a:rPr lang="nl-NL" dirty="0" err="1"/>
                  <a:t>Subsequent</a:t>
                </a:r>
                <a:r>
                  <a:rPr lang="nl-NL" dirty="0"/>
                  <a:t> READ operations on the </a:t>
                </a:r>
                <a:r>
                  <a:rPr lang="nl-NL" dirty="0" err="1"/>
                  <a:t>same</a:t>
                </a:r>
                <a:r>
                  <a:rPr lang="nl-NL" dirty="0"/>
                  <a:t> </a:t>
                </a:r>
                <a:r>
                  <a:rPr lang="nl-NL" dirty="0" err="1"/>
                  <a:t>qubit</a:t>
                </a:r>
                <a:r>
                  <a:rPr lang="nl-NL" dirty="0"/>
                  <a:t> </a:t>
                </a:r>
                <a:r>
                  <a:rPr lang="nl-NL" dirty="0" err="1"/>
                  <a:t>will</a:t>
                </a:r>
                <a:r>
                  <a:rPr lang="nl-NL" dirty="0"/>
                  <a:t> </a:t>
                </a:r>
                <a:r>
                  <a:rPr lang="nl-NL" dirty="0" err="1"/>
                  <a:t>result</a:t>
                </a:r>
                <a:r>
                  <a:rPr lang="nl-NL" dirty="0"/>
                  <a:t> in a </a:t>
                </a:r>
                <a:r>
                  <a:rPr lang="nl-NL" dirty="0" err="1"/>
                  <a:t>read</a:t>
                </a:r>
                <a:r>
                  <a:rPr lang="nl-NL" dirty="0"/>
                  <a:t>-out of 0 with </a:t>
                </a:r>
                <a:r>
                  <a:rPr lang="nl-NL" b="1" dirty="0" err="1"/>
                  <a:t>probability</a:t>
                </a:r>
                <a:r>
                  <a:rPr lang="nl-NL" b="1" dirty="0"/>
                  <a:t> </a:t>
                </a:r>
                <a:r>
                  <a:rPr lang="nl-NL" b="1" dirty="0" smtClean="0"/>
                  <a:t>0</a:t>
                </a:r>
                <a:endParaRPr lang="nl-NL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Bits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1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338432" y="1468764"/>
                <a:ext cx="1723317" cy="4196521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GB" sz="1400" dirty="0"/>
                  <a:t>Pauli X gate 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GB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groupChr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14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GB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groupChr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GB" sz="1400" dirty="0"/>
              </a:p>
              <a:p>
                <a:pPr>
                  <a:spcAft>
                    <a:spcPts val="600"/>
                  </a:spcAft>
                </a:pPr>
                <a:r>
                  <a:rPr lang="en-GB" sz="1400" dirty="0"/>
                  <a:t>Pauli Y gate 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groupChr>
                    <m:r>
                      <a:rPr lang="en-GB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14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groupChr>
                    <m:r>
                      <a:rPr lang="en-GB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GB" sz="140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8432" y="1468764"/>
                <a:ext cx="1723317" cy="4196521"/>
              </a:xfrm>
              <a:blipFill>
                <a:blip r:embed="rId2"/>
                <a:stretch>
                  <a:fillRect l="-60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Bits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1"/>
              <p:cNvSpPr txBox="1">
                <a:spLocks/>
              </p:cNvSpPr>
              <p:nvPr/>
            </p:nvSpPr>
            <p:spPr>
              <a:xfrm>
                <a:off x="4790068" y="1481590"/>
                <a:ext cx="2227863" cy="419652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191995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383990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575986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767981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959976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GB" sz="1400" dirty="0"/>
                  <a:t>Pauli Z gate 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groupChr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GB" sz="14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groupChr>
                    <m:r>
                      <a:rPr lang="en-GB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1400" dirty="0"/>
              </a:p>
              <a:p>
                <a:pPr>
                  <a:spcAft>
                    <a:spcPts val="600"/>
                  </a:spcAft>
                </a:pPr>
                <a:r>
                  <a:rPr lang="en-GB" sz="1400" dirty="0" err="1"/>
                  <a:t>Hadamard</a:t>
                </a:r>
                <a:r>
                  <a:rPr lang="en-GB" sz="1400" dirty="0"/>
                  <a:t> gate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groupChr>
                    <m:d>
                      <m:d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+|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GB" sz="14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groupChr>
                    <m:d>
                      <m:d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GB" sz="1400" dirty="0"/>
              </a:p>
              <a:p>
                <a:pPr>
                  <a:spcAft>
                    <a:spcPts val="600"/>
                  </a:spcAft>
                </a:pPr>
                <a:endParaRPr lang="en-GB" sz="140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68" y="1481590"/>
                <a:ext cx="2227863" cy="4196521"/>
              </a:xfrm>
              <a:prstGeom prst="rect">
                <a:avLst/>
              </a:prstGeom>
              <a:blipFill>
                <a:blip r:embed="rId3"/>
                <a:stretch>
                  <a:fillRect l="-46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02027" y="1468764"/>
                <a:ext cx="2227863" cy="419652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191995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383990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575986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767981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959976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GB" sz="1400" dirty="0"/>
                  <a:t>CNOT (CX)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𝐶𝑁𝑂𝑇</m:t>
                        </m:r>
                      </m:e>
                    </m:groupChr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endParaRPr lang="en-GB" sz="14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𝐶𝑁𝑂𝑇</m:t>
                        </m:r>
                      </m:e>
                    </m:groupChr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</m:oMath>
                </a14:m>
                <a:endParaRPr lang="en-GB" sz="14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𝐶𝑁𝑂𝑇</m:t>
                        </m:r>
                      </m:e>
                    </m:groupChr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GB" sz="14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𝐶𝑁𝑂𝑇</m:t>
                        </m:r>
                      </m:e>
                    </m:groupChr>
                    <m:r>
                      <a:rPr lang="en-GB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endParaRPr lang="en-GB" sz="1400" dirty="0"/>
              </a:p>
              <a:p>
                <a:pPr marL="144000" lvl="1" indent="0">
                  <a:spcAft>
                    <a:spcPts val="600"/>
                  </a:spcAft>
                  <a:buNone/>
                </a:pPr>
                <a:endParaRPr lang="en-GB" sz="140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027" y="1468764"/>
                <a:ext cx="2227863" cy="4196521"/>
              </a:xfrm>
              <a:prstGeom prst="rect">
                <a:avLst/>
              </a:prstGeom>
              <a:blipFill>
                <a:blip r:embed="rId4"/>
                <a:stretch>
                  <a:fillRect l="-43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6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Bits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GB" dirty="0" smtClean="0"/>
                  <a:t>Pauli X gate</a:t>
                </a:r>
                <a:endParaRPr lang="nl-NL" b="1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groupCh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nl-NL" i="1" dirty="0" smtClean="0"/>
              </a:p>
              <a:p>
                <a:pPr marL="0" indent="0" algn="ctr">
                  <a:spcAft>
                    <a:spcPts val="600"/>
                  </a:spcAft>
                  <a:buNone/>
                </a:pPr>
                <a:endParaRPr lang="nl-NL" dirty="0" smtClean="0"/>
              </a:p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nl-NL" dirty="0" err="1" smtClean="0"/>
                  <a:t>Pauli</a:t>
                </a:r>
                <a:r>
                  <a:rPr lang="nl-NL" dirty="0" smtClean="0"/>
                  <a:t> Y gate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groupCh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nl-NL" dirty="0" smtClean="0"/>
              </a:p>
              <a:p>
                <a:pPr marL="0" indent="0" algn="ctr">
                  <a:spcAft>
                    <a:spcPts val="600"/>
                  </a:spcAft>
                  <a:buNone/>
                </a:pPr>
                <a:endParaRPr lang="en-GB" dirty="0" smtClean="0"/>
              </a:p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GB" dirty="0" smtClean="0"/>
                  <a:t>Pauli Z </a:t>
                </a:r>
                <a:r>
                  <a:rPr lang="en-GB" dirty="0"/>
                  <a:t>gate</a:t>
                </a:r>
                <a:endParaRPr lang="nl-NL" b="1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groupCh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nl-NL" i="1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nl-NL" b="1" dirty="0"/>
              </a:p>
              <a:p>
                <a:pPr>
                  <a:spcAft>
                    <a:spcPts val="600"/>
                  </a:spcAft>
                </a:pPr>
                <a:endParaRPr lang="nl-NL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66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GB" dirty="0" smtClean="0"/>
                  <a:t>Two qubits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l-PL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</m:oMath>
                  </m:oMathPara>
                </a14:m>
                <a:endParaRPr lang="en-GB" dirty="0" smtClean="0"/>
              </a:p>
              <a:p>
                <a:pPr marL="0" indent="0" algn="ctr">
                  <a:buNone/>
                </a:pPr>
                <a:endParaRPr lang="en-GB" dirty="0" smtClean="0"/>
              </a:p>
              <a:p>
                <a:pPr marL="0" indent="0" algn="ctr">
                  <a:buNone/>
                </a:pPr>
                <a:r>
                  <a:rPr lang="en-GB" dirty="0" smtClean="0"/>
                  <a:t>Apply an H gate on the first qubit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pl-PL" i="1">
                            <a:latin typeface="Cambria Math" panose="02040503050406030204" pitchFamily="18" charset="0"/>
                          </a:rPr>
                          <m:t>+|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pl-PL" dirty="0"/>
                  <a:t> </a:t>
                </a:r>
                <a14:m>
                  <m:oMath xmlns:m="http://schemas.openxmlformats.org/officeDocument/2006/math">
                    <m:r>
                      <a:rPr lang="pl-PL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l-PL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l-PL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pl-PL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+|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pl-PL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d>
                  </m:oMath>
                </a14:m>
                <a:endParaRPr lang="en-GB" dirty="0" smtClean="0"/>
              </a:p>
              <a:p>
                <a:pPr marL="0" indent="0" algn="ctr">
                  <a:buNone/>
                </a:pPr>
                <a:endParaRPr lang="en-GB" dirty="0" smtClean="0"/>
              </a:p>
              <a:p>
                <a:pPr marL="0" indent="0" algn="ctr">
                  <a:buNone/>
                </a:pPr>
                <a:r>
                  <a:rPr lang="en-GB" dirty="0" smtClean="0"/>
                  <a:t>Apply a CNOT gate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pl-PL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pl-PL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groupChr>
                      <m:f>
                        <m:f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 smtClean="0"/>
              </a:p>
              <a:p>
                <a:endParaRPr lang="en-GB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Bits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20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76000" y="1488000"/>
                <a:ext cx="10656000" cy="81131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pl-PL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488000"/>
                <a:ext cx="10656000" cy="81131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Bits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1"/>
              <p:cNvSpPr txBox="1">
                <a:spLocks/>
              </p:cNvSpPr>
              <p:nvPr/>
            </p:nvSpPr>
            <p:spPr>
              <a:xfrm>
                <a:off x="576000" y="2512381"/>
                <a:ext cx="10656000" cy="317213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191995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383990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575986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767981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959976" indent="-191995" algn="l" defTabSz="914377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GB" dirty="0"/>
                  <a:t>Both qubits are equally likely to read-out 0 or 1 on a READ operation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/>
                  <a:t>Before the READ we do not know which one we will get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/>
                  <a:t>After the READ operation on the first qubit we will have a read-out value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/>
                  <a:t>This will “collapse” the state into a new state consistent with the read-out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/>
                  <a:t>In the state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nl-NL" dirty="0"/>
                  <a:t> </a:t>
                </a:r>
                <a:r>
                  <a:rPr lang="nl-NL" dirty="0" err="1"/>
                  <a:t>this</a:t>
                </a:r>
                <a:r>
                  <a:rPr lang="nl-NL" dirty="0"/>
                  <a:t> means </a:t>
                </a:r>
                <a:r>
                  <a:rPr lang="nl-NL" dirty="0" err="1"/>
                  <a:t>either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r>
                  <a:rPr lang="nl-NL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4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" y="2512381"/>
                <a:ext cx="10656000" cy="3172139"/>
              </a:xfrm>
              <a:prstGeom prst="rect">
                <a:avLst/>
              </a:prstGeo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63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87999"/>
            <a:ext cx="7360637" cy="419652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nl-NL" b="1" dirty="0"/>
              <a:t>The </a:t>
            </a:r>
            <a:r>
              <a:rPr lang="nl-NL" b="1" dirty="0" err="1"/>
              <a:t>other</a:t>
            </a:r>
            <a:r>
              <a:rPr lang="nl-NL" b="1" dirty="0"/>
              <a:t> </a:t>
            </a:r>
            <a:r>
              <a:rPr lang="nl-NL" b="1" dirty="0" err="1"/>
              <a:t>qubit</a:t>
            </a:r>
            <a:r>
              <a:rPr lang="nl-NL" b="1" dirty="0"/>
              <a:t> is </a:t>
            </a:r>
            <a:r>
              <a:rPr lang="nl-NL" b="1" dirty="0" err="1"/>
              <a:t>guaranteed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have the </a:t>
            </a:r>
            <a:r>
              <a:rPr lang="nl-NL" b="1" dirty="0" err="1"/>
              <a:t>same</a:t>
            </a:r>
            <a:r>
              <a:rPr lang="nl-NL" b="1" dirty="0"/>
              <a:t> </a:t>
            </a:r>
            <a:r>
              <a:rPr lang="nl-NL" b="1" dirty="0" err="1"/>
              <a:t>value</a:t>
            </a:r>
            <a:r>
              <a:rPr lang="nl-NL" b="1" dirty="0"/>
              <a:t> even </a:t>
            </a:r>
            <a:r>
              <a:rPr lang="nl-NL" b="1" dirty="0" err="1"/>
              <a:t>though</a:t>
            </a:r>
            <a:r>
              <a:rPr lang="nl-NL" b="1" dirty="0"/>
              <a:t> </a:t>
            </a:r>
            <a:r>
              <a:rPr lang="nl-NL" b="1" dirty="0" err="1" smtClean="0"/>
              <a:t>they</a:t>
            </a:r>
            <a:r>
              <a:rPr lang="nl-NL" b="1" dirty="0" smtClean="0"/>
              <a:t> </a:t>
            </a:r>
            <a:r>
              <a:rPr lang="nl-NL" b="1" dirty="0" err="1" smtClean="0"/>
              <a:t>were</a:t>
            </a:r>
            <a:r>
              <a:rPr lang="nl-NL" b="1" dirty="0" smtClean="0"/>
              <a:t> </a:t>
            </a:r>
            <a:r>
              <a:rPr lang="nl-NL" b="1" dirty="0" err="1" smtClean="0"/>
              <a:t>both</a:t>
            </a:r>
            <a:r>
              <a:rPr lang="nl-NL" b="1" dirty="0" smtClean="0"/>
              <a:t> </a:t>
            </a:r>
            <a:r>
              <a:rPr lang="nl-NL" b="1" dirty="0" err="1" smtClean="0"/>
              <a:t>indeterminate</a:t>
            </a:r>
            <a:r>
              <a:rPr lang="nl-NL" b="1" dirty="0" smtClean="0"/>
              <a:t> </a:t>
            </a:r>
            <a:r>
              <a:rPr lang="nl-NL" b="1" dirty="0" err="1" smtClean="0"/>
              <a:t>initially</a:t>
            </a:r>
            <a:r>
              <a:rPr lang="nl-NL" b="1" dirty="0" smtClean="0"/>
              <a:t> </a:t>
            </a:r>
            <a:r>
              <a:rPr lang="nl-NL" b="1" dirty="0" err="1" smtClean="0"/>
              <a:t>and</a:t>
            </a:r>
            <a:r>
              <a:rPr lang="nl-NL" b="1" dirty="0" smtClean="0"/>
              <a:t> we </a:t>
            </a:r>
            <a:r>
              <a:rPr lang="nl-NL" b="1" dirty="0" err="1"/>
              <a:t>only</a:t>
            </a:r>
            <a:r>
              <a:rPr lang="nl-NL" b="1" dirty="0"/>
              <a:t> </a:t>
            </a:r>
            <a:r>
              <a:rPr lang="nl-NL" b="1" dirty="0" err="1"/>
              <a:t>measured</a:t>
            </a:r>
            <a:r>
              <a:rPr lang="nl-NL" b="1" dirty="0"/>
              <a:t> </a:t>
            </a:r>
            <a:r>
              <a:rPr lang="nl-NL" b="1" dirty="0" err="1"/>
              <a:t>one</a:t>
            </a:r>
            <a:r>
              <a:rPr lang="nl-NL" b="1" dirty="0"/>
              <a:t> of the </a:t>
            </a:r>
            <a:r>
              <a:rPr lang="nl-NL" b="1" dirty="0" err="1"/>
              <a:t>qubits</a:t>
            </a:r>
            <a:endParaRPr lang="nl-NL" b="1" dirty="0"/>
          </a:p>
          <a:p>
            <a:pPr>
              <a:spcAft>
                <a:spcPts val="600"/>
              </a:spcAft>
            </a:pPr>
            <a:endParaRPr lang="nl-NL" b="1" dirty="0"/>
          </a:p>
          <a:p>
            <a:pPr>
              <a:spcAft>
                <a:spcPts val="600"/>
              </a:spcAft>
            </a:pPr>
            <a:endParaRPr lang="nl-NL" b="1" dirty="0"/>
          </a:p>
          <a:p>
            <a:pPr>
              <a:spcAft>
                <a:spcPts val="600"/>
              </a:spcAft>
            </a:pPr>
            <a:endParaRPr lang="nl-NL" b="1" dirty="0"/>
          </a:p>
          <a:p>
            <a:pPr>
              <a:spcAft>
                <a:spcPts val="600"/>
              </a:spcAft>
            </a:pPr>
            <a:r>
              <a:rPr lang="nl-NL" b="1" dirty="0" err="1"/>
              <a:t>Distance</a:t>
            </a:r>
            <a:r>
              <a:rPr lang="nl-NL" b="1" dirty="0"/>
              <a:t> does </a:t>
            </a:r>
            <a:r>
              <a:rPr lang="nl-NL" b="1" dirty="0" err="1"/>
              <a:t>not</a:t>
            </a:r>
            <a:r>
              <a:rPr lang="nl-NL" b="1" dirty="0"/>
              <a:t> matter – a READ on </a:t>
            </a:r>
            <a:r>
              <a:rPr lang="nl-NL" b="1" dirty="0" err="1"/>
              <a:t>one</a:t>
            </a:r>
            <a:r>
              <a:rPr lang="nl-NL" b="1" dirty="0"/>
              <a:t> </a:t>
            </a:r>
            <a:r>
              <a:rPr lang="nl-NL" b="1" dirty="0" err="1"/>
              <a:t>qubit</a:t>
            </a:r>
            <a:r>
              <a:rPr lang="nl-NL" b="1" dirty="0"/>
              <a:t> </a:t>
            </a:r>
            <a:r>
              <a:rPr lang="nl-NL" b="1" dirty="0" err="1"/>
              <a:t>affects</a:t>
            </a:r>
            <a:r>
              <a:rPr lang="nl-NL" b="1" dirty="0"/>
              <a:t> the overall state </a:t>
            </a:r>
            <a:r>
              <a:rPr lang="nl-NL" b="1" dirty="0" err="1"/>
              <a:t>regardless</a:t>
            </a:r>
            <a:r>
              <a:rPr lang="nl-NL" b="1" dirty="0"/>
              <a:t> of </a:t>
            </a:r>
            <a:r>
              <a:rPr lang="nl-NL" b="1" dirty="0" err="1"/>
              <a:t>where</a:t>
            </a:r>
            <a:r>
              <a:rPr lang="nl-NL" b="1" dirty="0"/>
              <a:t> the </a:t>
            </a:r>
            <a:r>
              <a:rPr lang="nl-NL" b="1" dirty="0" err="1"/>
              <a:t>other</a:t>
            </a:r>
            <a:r>
              <a:rPr lang="nl-NL" b="1" dirty="0"/>
              <a:t> </a:t>
            </a:r>
            <a:r>
              <a:rPr lang="nl-NL" b="1" dirty="0" err="1"/>
              <a:t>qubit</a:t>
            </a:r>
            <a:r>
              <a:rPr lang="nl-NL" b="1" dirty="0"/>
              <a:t> is </a:t>
            </a:r>
            <a:r>
              <a:rPr lang="nl-NL" b="1" dirty="0" err="1"/>
              <a:t>located</a:t>
            </a:r>
            <a:endParaRPr lang="nl-NL" b="1" dirty="0"/>
          </a:p>
          <a:p>
            <a:pPr>
              <a:spcAft>
                <a:spcPts val="600"/>
              </a:spcAft>
            </a:pPr>
            <a:endParaRPr lang="nl-NL" b="1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Bits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836507" y="3735648"/>
            <a:ext cx="2276670" cy="4789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Quantum networking “secret sauce”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6507" y="1630775"/>
            <a:ext cx="2276670" cy="4789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Stronger-than-classical correlations</a:t>
            </a:r>
          </a:p>
        </p:txBody>
      </p:sp>
    </p:spTree>
    <p:extLst>
      <p:ext uri="{BB962C8B-B14F-4D97-AF65-F5344CB8AC3E}">
        <p14:creationId xmlns:p14="http://schemas.microsoft.com/office/powerpoint/2010/main" val="11719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14023" y="2672862"/>
            <a:ext cx="6250074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b="1" dirty="0" smtClean="0">
                <a:solidFill>
                  <a:schemeClr val="accent3"/>
                </a:solidFill>
              </a:rPr>
              <a:t>Quantum Entanglement</a:t>
            </a:r>
            <a:endParaRPr lang="en-GB" sz="4400" b="1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7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3001354"/>
            <a:ext cx="10728396" cy="944545"/>
          </a:xfrm>
        </p:spPr>
        <p:txBody>
          <a:bodyPr/>
          <a:lstStyle/>
          <a:p>
            <a:r>
              <a:rPr lang="nl-NL" sz="1800" dirty="0" smtClean="0"/>
              <a:t>In </a:t>
            </a:r>
            <a:r>
              <a:rPr lang="nl-NL" sz="1800" dirty="0" err="1" smtClean="0"/>
              <a:t>our</a:t>
            </a:r>
            <a:r>
              <a:rPr lang="nl-NL" sz="1800" dirty="0" smtClean="0"/>
              <a:t> </a:t>
            </a:r>
            <a:r>
              <a:rPr lang="nl-NL" sz="1800" dirty="0" err="1" smtClean="0"/>
              <a:t>everyday</a:t>
            </a:r>
            <a:r>
              <a:rPr lang="nl-NL" sz="1800" dirty="0" smtClean="0"/>
              <a:t> “</a:t>
            </a:r>
            <a:r>
              <a:rPr lang="nl-NL" sz="1800" dirty="0" err="1" smtClean="0"/>
              <a:t>classical</a:t>
            </a:r>
            <a:r>
              <a:rPr lang="nl-NL" sz="1800" dirty="0" smtClean="0"/>
              <a:t>” </a:t>
            </a:r>
            <a:r>
              <a:rPr lang="nl-NL" sz="1800" dirty="0" err="1" smtClean="0"/>
              <a:t>world</a:t>
            </a:r>
            <a:r>
              <a:rPr lang="nl-NL" sz="1800" dirty="0" smtClean="0"/>
              <a:t>, we </a:t>
            </a:r>
            <a:r>
              <a:rPr lang="nl-NL" sz="1800" dirty="0" err="1" smtClean="0"/>
              <a:t>can</a:t>
            </a:r>
            <a:r>
              <a:rPr lang="nl-NL" sz="1800" dirty="0" smtClean="0"/>
              <a:t> </a:t>
            </a:r>
            <a:r>
              <a:rPr lang="nl-NL" sz="1800" dirty="0" err="1" smtClean="0"/>
              <a:t>describe</a:t>
            </a:r>
            <a:r>
              <a:rPr lang="nl-NL" sz="1800" dirty="0" smtClean="0"/>
              <a:t> </a:t>
            </a:r>
            <a:r>
              <a:rPr lang="nl-NL" sz="1800" dirty="0" err="1" smtClean="0"/>
              <a:t>the</a:t>
            </a:r>
            <a:r>
              <a:rPr lang="nl-NL" sz="1800" dirty="0" smtClean="0"/>
              <a:t> state of </a:t>
            </a:r>
            <a:r>
              <a:rPr lang="nl-NL" sz="1800" dirty="0" err="1" smtClean="0"/>
              <a:t>physically</a:t>
            </a:r>
            <a:r>
              <a:rPr lang="nl-NL" sz="1800" dirty="0" smtClean="0"/>
              <a:t> separate </a:t>
            </a:r>
            <a:r>
              <a:rPr lang="nl-NL" sz="1800" dirty="0" err="1" smtClean="0"/>
              <a:t>objects</a:t>
            </a:r>
            <a:r>
              <a:rPr lang="nl-NL" sz="1800" dirty="0" smtClean="0"/>
              <a:t> </a:t>
            </a:r>
            <a:r>
              <a:rPr lang="nl-NL" sz="1800" dirty="0" err="1" smtClean="0"/>
              <a:t>independently</a:t>
            </a:r>
            <a:r>
              <a:rPr lang="nl-NL" sz="1800" dirty="0" smtClean="0"/>
              <a:t> of </a:t>
            </a:r>
            <a:r>
              <a:rPr lang="nl-NL" sz="1800" dirty="0" err="1" smtClean="0"/>
              <a:t>each</a:t>
            </a:r>
            <a:r>
              <a:rPr lang="nl-NL" sz="1800" dirty="0" smtClean="0"/>
              <a:t> </a:t>
            </a:r>
            <a:r>
              <a:rPr lang="nl-NL" sz="1800" dirty="0" err="1" smtClean="0"/>
              <a:t>other</a:t>
            </a:r>
            <a:r>
              <a:rPr lang="nl-NL" sz="1800" dirty="0" smtClean="0"/>
              <a:t> – we </a:t>
            </a:r>
            <a:r>
              <a:rPr lang="nl-NL" sz="1800" dirty="0" err="1" smtClean="0"/>
              <a:t>can</a:t>
            </a:r>
            <a:r>
              <a:rPr lang="nl-NL" sz="1800" dirty="0" smtClean="0"/>
              <a:t> </a:t>
            </a:r>
            <a:r>
              <a:rPr lang="nl-NL" sz="1800" dirty="0" err="1" smtClean="0"/>
              <a:t>measure</a:t>
            </a:r>
            <a:r>
              <a:rPr lang="nl-NL" sz="1800" dirty="0" smtClean="0"/>
              <a:t> </a:t>
            </a:r>
            <a:r>
              <a:rPr lang="nl-NL" sz="1800" dirty="0" err="1" smtClean="0"/>
              <a:t>all</a:t>
            </a:r>
            <a:r>
              <a:rPr lang="nl-NL" sz="1800" dirty="0" smtClean="0"/>
              <a:t> </a:t>
            </a:r>
            <a:r>
              <a:rPr lang="nl-NL" sz="1800" dirty="0" err="1" smtClean="0"/>
              <a:t>their</a:t>
            </a:r>
            <a:r>
              <a:rPr lang="nl-NL" sz="1800" dirty="0" smtClean="0"/>
              <a:t> </a:t>
            </a:r>
            <a:r>
              <a:rPr lang="nl-NL" sz="1800" dirty="0" err="1" smtClean="0"/>
              <a:t>properties</a:t>
            </a:r>
            <a:r>
              <a:rPr lang="nl-NL" sz="1800" dirty="0" smtClean="0"/>
              <a:t> without </a:t>
            </a:r>
            <a:r>
              <a:rPr lang="nl-NL" sz="1800" dirty="0" err="1" smtClean="0"/>
              <a:t>having</a:t>
            </a:r>
            <a:r>
              <a:rPr lang="nl-NL" sz="1800" dirty="0" smtClean="0"/>
              <a:t> </a:t>
            </a:r>
            <a:r>
              <a:rPr lang="nl-NL" sz="1800" dirty="0" err="1" smtClean="0"/>
              <a:t>to</a:t>
            </a:r>
            <a:r>
              <a:rPr lang="nl-NL" sz="1800" dirty="0" smtClean="0"/>
              <a:t> </a:t>
            </a:r>
            <a:r>
              <a:rPr lang="nl-NL" sz="1800" dirty="0" err="1" smtClean="0"/>
              <a:t>know</a:t>
            </a:r>
            <a:r>
              <a:rPr lang="nl-NL" sz="1800" dirty="0" smtClean="0"/>
              <a:t> </a:t>
            </a:r>
            <a:r>
              <a:rPr lang="nl-NL" sz="1800" dirty="0" err="1" smtClean="0"/>
              <a:t>the</a:t>
            </a:r>
            <a:r>
              <a:rPr lang="nl-NL" sz="1800" dirty="0" smtClean="0"/>
              <a:t> state of </a:t>
            </a:r>
            <a:r>
              <a:rPr lang="nl-NL" sz="1800" dirty="0" err="1" smtClean="0"/>
              <a:t>the</a:t>
            </a:r>
            <a:r>
              <a:rPr lang="nl-NL" sz="1800" dirty="0" smtClean="0"/>
              <a:t> </a:t>
            </a:r>
            <a:r>
              <a:rPr lang="nl-NL" sz="1800" dirty="0" err="1" smtClean="0"/>
              <a:t>other</a:t>
            </a:r>
            <a:r>
              <a:rPr lang="nl-NL" sz="1800" dirty="0" smtClean="0"/>
              <a:t> object</a:t>
            </a:r>
            <a:endParaRPr lang="en-GB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Quantum </a:t>
            </a:r>
            <a:r>
              <a:rPr lang="nl-NL" dirty="0" err="1" smtClean="0"/>
              <a:t>Entanglement</a:t>
            </a:r>
            <a:endParaRPr lang="en-GB" dirty="0"/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978D0CBC-2A84-470E-A54B-7585A8DFF253}"/>
              </a:ext>
            </a:extLst>
          </p:cNvPr>
          <p:cNvSpPr/>
          <p:nvPr/>
        </p:nvSpPr>
        <p:spPr>
          <a:xfrm>
            <a:off x="4028812" y="1631079"/>
            <a:ext cx="3423431" cy="775616"/>
          </a:xfrm>
          <a:custGeom>
            <a:avLst/>
            <a:gdLst>
              <a:gd name="connsiteX0" fmla="*/ 0 w 2330450"/>
              <a:gd name="connsiteY0" fmla="*/ 264309 h 575465"/>
              <a:gd name="connsiteX1" fmla="*/ 266700 w 2330450"/>
              <a:gd name="connsiteY1" fmla="*/ 10309 h 575465"/>
              <a:gd name="connsiteX2" fmla="*/ 571500 w 2330450"/>
              <a:gd name="connsiteY2" fmla="*/ 575459 h 575465"/>
              <a:gd name="connsiteX3" fmla="*/ 927100 w 2330450"/>
              <a:gd name="connsiteY3" fmla="*/ 23009 h 575465"/>
              <a:gd name="connsiteX4" fmla="*/ 1276350 w 2330450"/>
              <a:gd name="connsiteY4" fmla="*/ 556409 h 575465"/>
              <a:gd name="connsiteX5" fmla="*/ 1695450 w 2330450"/>
              <a:gd name="connsiteY5" fmla="*/ 16659 h 575465"/>
              <a:gd name="connsiteX6" fmla="*/ 2032000 w 2330450"/>
              <a:gd name="connsiteY6" fmla="*/ 562759 h 575465"/>
              <a:gd name="connsiteX7" fmla="*/ 2330450 w 2330450"/>
              <a:gd name="connsiteY7" fmla="*/ 232559 h 57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0450" h="575465">
                <a:moveTo>
                  <a:pt x="0" y="264309"/>
                </a:moveTo>
                <a:cubicBezTo>
                  <a:pt x="85725" y="111380"/>
                  <a:pt x="171450" y="-41549"/>
                  <a:pt x="266700" y="10309"/>
                </a:cubicBezTo>
                <a:cubicBezTo>
                  <a:pt x="361950" y="62167"/>
                  <a:pt x="461433" y="573342"/>
                  <a:pt x="571500" y="575459"/>
                </a:cubicBezTo>
                <a:cubicBezTo>
                  <a:pt x="681567" y="577576"/>
                  <a:pt x="809625" y="26184"/>
                  <a:pt x="927100" y="23009"/>
                </a:cubicBezTo>
                <a:cubicBezTo>
                  <a:pt x="1044575" y="19834"/>
                  <a:pt x="1148292" y="557467"/>
                  <a:pt x="1276350" y="556409"/>
                </a:cubicBezTo>
                <a:cubicBezTo>
                  <a:pt x="1404408" y="555351"/>
                  <a:pt x="1569508" y="15601"/>
                  <a:pt x="1695450" y="16659"/>
                </a:cubicBezTo>
                <a:cubicBezTo>
                  <a:pt x="1821392" y="17717"/>
                  <a:pt x="1926167" y="526776"/>
                  <a:pt x="2032000" y="562759"/>
                </a:cubicBezTo>
                <a:cubicBezTo>
                  <a:pt x="2137833" y="598742"/>
                  <a:pt x="2234141" y="415650"/>
                  <a:pt x="2330450" y="232559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30">
            <a:extLst>
              <a:ext uri="{FF2B5EF4-FFF2-40B4-BE49-F238E27FC236}">
                <a16:creationId xmlns:a16="http://schemas.microsoft.com/office/drawing/2014/main" id="{AC1A3FCC-7476-4B66-B5CE-FFC119B2D9FD}"/>
              </a:ext>
            </a:extLst>
          </p:cNvPr>
          <p:cNvSpPr/>
          <p:nvPr/>
        </p:nvSpPr>
        <p:spPr>
          <a:xfrm flipV="1">
            <a:off x="4028812" y="1550054"/>
            <a:ext cx="3423431" cy="775616"/>
          </a:xfrm>
          <a:custGeom>
            <a:avLst/>
            <a:gdLst>
              <a:gd name="connsiteX0" fmla="*/ 0 w 2330450"/>
              <a:gd name="connsiteY0" fmla="*/ 264309 h 575465"/>
              <a:gd name="connsiteX1" fmla="*/ 266700 w 2330450"/>
              <a:gd name="connsiteY1" fmla="*/ 10309 h 575465"/>
              <a:gd name="connsiteX2" fmla="*/ 571500 w 2330450"/>
              <a:gd name="connsiteY2" fmla="*/ 575459 h 575465"/>
              <a:gd name="connsiteX3" fmla="*/ 927100 w 2330450"/>
              <a:gd name="connsiteY3" fmla="*/ 23009 h 575465"/>
              <a:gd name="connsiteX4" fmla="*/ 1276350 w 2330450"/>
              <a:gd name="connsiteY4" fmla="*/ 556409 h 575465"/>
              <a:gd name="connsiteX5" fmla="*/ 1695450 w 2330450"/>
              <a:gd name="connsiteY5" fmla="*/ 16659 h 575465"/>
              <a:gd name="connsiteX6" fmla="*/ 2032000 w 2330450"/>
              <a:gd name="connsiteY6" fmla="*/ 562759 h 575465"/>
              <a:gd name="connsiteX7" fmla="*/ 2330450 w 2330450"/>
              <a:gd name="connsiteY7" fmla="*/ 232559 h 57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0450" h="575465">
                <a:moveTo>
                  <a:pt x="0" y="264309"/>
                </a:moveTo>
                <a:cubicBezTo>
                  <a:pt x="85725" y="111380"/>
                  <a:pt x="171450" y="-41549"/>
                  <a:pt x="266700" y="10309"/>
                </a:cubicBezTo>
                <a:cubicBezTo>
                  <a:pt x="361950" y="62167"/>
                  <a:pt x="461433" y="573342"/>
                  <a:pt x="571500" y="575459"/>
                </a:cubicBezTo>
                <a:cubicBezTo>
                  <a:pt x="681567" y="577576"/>
                  <a:pt x="809625" y="26184"/>
                  <a:pt x="927100" y="23009"/>
                </a:cubicBezTo>
                <a:cubicBezTo>
                  <a:pt x="1044575" y="19834"/>
                  <a:pt x="1148292" y="557467"/>
                  <a:pt x="1276350" y="556409"/>
                </a:cubicBezTo>
                <a:cubicBezTo>
                  <a:pt x="1404408" y="555351"/>
                  <a:pt x="1569508" y="15601"/>
                  <a:pt x="1695450" y="16659"/>
                </a:cubicBezTo>
                <a:cubicBezTo>
                  <a:pt x="1821392" y="17717"/>
                  <a:pt x="1926167" y="526776"/>
                  <a:pt x="2032000" y="562759"/>
                </a:cubicBezTo>
                <a:cubicBezTo>
                  <a:pt x="2137833" y="598742"/>
                  <a:pt x="2234141" y="415650"/>
                  <a:pt x="2330450" y="232559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9" descr="Atom">
            <a:extLst>
              <a:ext uri="{FF2B5EF4-FFF2-40B4-BE49-F238E27FC236}">
                <a16:creationId xmlns:a16="http://schemas.microsoft.com/office/drawing/2014/main" id="{BD51DD6C-D712-4C58-873B-B4B17C96B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330084" y="1203766"/>
            <a:ext cx="1468192" cy="1468192"/>
          </a:xfrm>
          <a:prstGeom prst="rect">
            <a:avLst/>
          </a:prstGeom>
        </p:spPr>
      </p:pic>
      <p:pic>
        <p:nvPicPr>
          <p:cNvPr id="15" name="Graphic 39" descr="Atom">
            <a:extLst>
              <a:ext uri="{FF2B5EF4-FFF2-40B4-BE49-F238E27FC236}">
                <a16:creationId xmlns:a16="http://schemas.microsoft.com/office/drawing/2014/main" id="{BD51DD6C-D712-4C58-873B-B4B17C96B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82779" y="1230067"/>
            <a:ext cx="1468192" cy="1468192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576000" y="4465149"/>
            <a:ext cx="10656000" cy="9445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91995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3990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75986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67981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59976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dirty="0" smtClean="0"/>
              <a:t>Quantum </a:t>
            </a:r>
            <a:r>
              <a:rPr lang="nl-NL" sz="1800" dirty="0" err="1" smtClean="0"/>
              <a:t>entangled</a:t>
            </a:r>
            <a:r>
              <a:rPr lang="nl-NL" sz="1800" dirty="0" smtClean="0"/>
              <a:t> </a:t>
            </a:r>
            <a:r>
              <a:rPr lang="nl-NL" sz="1800" dirty="0" err="1" smtClean="0"/>
              <a:t>objects</a:t>
            </a:r>
            <a:r>
              <a:rPr lang="nl-NL" sz="1800" dirty="0" smtClean="0"/>
              <a:t> (</a:t>
            </a:r>
            <a:r>
              <a:rPr lang="nl-NL" sz="1800" dirty="0" err="1" smtClean="0"/>
              <a:t>qubits</a:t>
            </a:r>
            <a:r>
              <a:rPr lang="nl-NL" sz="1800" dirty="0" smtClean="0"/>
              <a:t>) </a:t>
            </a:r>
            <a:r>
              <a:rPr lang="nl-NL" sz="1800" dirty="0" err="1" smtClean="0"/>
              <a:t>can</a:t>
            </a:r>
            <a:r>
              <a:rPr lang="nl-NL" sz="1800" dirty="0" smtClean="0"/>
              <a:t> no </a:t>
            </a:r>
            <a:r>
              <a:rPr lang="nl-NL" sz="1800" dirty="0" err="1" smtClean="0"/>
              <a:t>longer</a:t>
            </a:r>
            <a:r>
              <a:rPr lang="nl-NL" sz="1800" dirty="0" smtClean="0"/>
              <a:t> </a:t>
            </a:r>
            <a:r>
              <a:rPr lang="nl-NL" sz="1800" dirty="0" err="1" smtClean="0"/>
              <a:t>be</a:t>
            </a:r>
            <a:r>
              <a:rPr lang="nl-NL" sz="1800" dirty="0" smtClean="0"/>
              <a:t> </a:t>
            </a:r>
            <a:r>
              <a:rPr lang="nl-NL" sz="1800" dirty="0" err="1" smtClean="0"/>
              <a:t>described</a:t>
            </a:r>
            <a:r>
              <a:rPr lang="nl-NL" sz="1800" dirty="0" smtClean="0"/>
              <a:t> </a:t>
            </a:r>
            <a:r>
              <a:rPr lang="nl-NL" sz="1800" dirty="0" err="1" smtClean="0"/>
              <a:t>independently</a:t>
            </a:r>
            <a:r>
              <a:rPr lang="nl-NL" sz="1800" dirty="0" smtClean="0"/>
              <a:t> of </a:t>
            </a:r>
            <a:r>
              <a:rPr lang="nl-NL" sz="1800" dirty="0" err="1" smtClean="0"/>
              <a:t>each</a:t>
            </a:r>
            <a:r>
              <a:rPr lang="nl-NL" sz="1800" dirty="0" smtClean="0"/>
              <a:t> </a:t>
            </a:r>
            <a:r>
              <a:rPr lang="nl-NL" sz="1800" dirty="0" err="1" smtClean="0"/>
              <a:t>other</a:t>
            </a:r>
            <a:r>
              <a:rPr lang="nl-NL" sz="1800" dirty="0"/>
              <a:t> </a:t>
            </a:r>
            <a:r>
              <a:rPr lang="nl-NL" sz="1800" dirty="0" smtClean="0"/>
              <a:t>– </a:t>
            </a:r>
            <a:r>
              <a:rPr lang="nl-NL" sz="1800" dirty="0" err="1" smtClean="0"/>
              <a:t>their</a:t>
            </a:r>
            <a:r>
              <a:rPr lang="nl-NL" sz="1800" dirty="0" smtClean="0"/>
              <a:t> </a:t>
            </a:r>
            <a:r>
              <a:rPr lang="nl-NL" sz="1800" dirty="0" err="1" smtClean="0"/>
              <a:t>individual</a:t>
            </a:r>
            <a:r>
              <a:rPr lang="nl-NL" sz="1800" dirty="0" smtClean="0"/>
              <a:t> </a:t>
            </a:r>
            <a:r>
              <a:rPr lang="nl-NL" sz="1800" dirty="0" err="1" smtClean="0"/>
              <a:t>properties</a:t>
            </a:r>
            <a:r>
              <a:rPr lang="nl-NL" sz="1800" dirty="0" smtClean="0"/>
              <a:t> </a:t>
            </a:r>
            <a:r>
              <a:rPr lang="nl-NL" sz="1800" dirty="0" err="1" smtClean="0"/>
              <a:t>depend</a:t>
            </a:r>
            <a:r>
              <a:rPr lang="nl-NL" sz="1800" dirty="0" smtClean="0"/>
              <a:t> on </a:t>
            </a:r>
            <a:r>
              <a:rPr lang="nl-NL" sz="1800" dirty="0" err="1" smtClean="0"/>
              <a:t>the</a:t>
            </a:r>
            <a:r>
              <a:rPr lang="nl-NL" sz="1800" dirty="0" smtClean="0"/>
              <a:t> state of </a:t>
            </a:r>
            <a:r>
              <a:rPr lang="nl-NL" sz="1800" dirty="0" err="1" smtClean="0"/>
              <a:t>the</a:t>
            </a:r>
            <a:r>
              <a:rPr lang="nl-NL" sz="1800" dirty="0" smtClean="0"/>
              <a:t> </a:t>
            </a:r>
            <a:r>
              <a:rPr lang="nl-NL" sz="1800" dirty="0" err="1" smtClean="0"/>
              <a:t>entire</a:t>
            </a:r>
            <a:r>
              <a:rPr lang="nl-NL" sz="1800" dirty="0" smtClean="0"/>
              <a:t> </a:t>
            </a:r>
            <a:r>
              <a:rPr lang="nl-NL" sz="1800" dirty="0" err="1" smtClean="0"/>
              <a:t>entangled</a:t>
            </a:r>
            <a:r>
              <a:rPr lang="nl-NL" sz="1800" dirty="0" smtClean="0"/>
              <a:t> system – </a:t>
            </a:r>
            <a:r>
              <a:rPr lang="nl-NL" sz="1800" i="1" dirty="0" err="1" smtClean="0"/>
              <a:t>regardless</a:t>
            </a:r>
            <a:r>
              <a:rPr lang="nl-NL" sz="1800" i="1" dirty="0" smtClean="0"/>
              <a:t> of </a:t>
            </a:r>
            <a:r>
              <a:rPr lang="nl-NL" sz="1800" i="1" dirty="0" err="1" smtClean="0"/>
              <a:t>distance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22066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248" y="2066713"/>
            <a:ext cx="10069330" cy="30388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Quantum </a:t>
            </a:r>
            <a:r>
              <a:rPr lang="nl-NL" dirty="0" err="1"/>
              <a:t>Entanglement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91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/>
          <p:cNvSpPr/>
          <p:nvPr/>
        </p:nvSpPr>
        <p:spPr>
          <a:xfrm>
            <a:off x="458568" y="445715"/>
            <a:ext cx="431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 smtClean="0">
                <a:solidFill>
                  <a:prstClr val="white"/>
                </a:solidFill>
                <a:latin typeface="Arial" panose="020B0604020202020204"/>
              </a:rPr>
              <a:t>Welcome &amp; introduction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2" descr="https://lh5.googleusercontent.com/4tLhuPQoGjn2Vcy2p2P3-ZolQpH-ZuvSRxky2JjlwuQWX0RuWV2wC_19S_3vaFx7DQy8JltzH34PYThyYzzLARMhDD7TZkYg2CSMqcpqMH5h2bDqQr3Oq92Cnlb9IbLu53Hkc8eKFJi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55" y="0"/>
            <a:ext cx="3988345" cy="598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577516" y="1574626"/>
            <a:ext cx="6785810" cy="2333231"/>
          </a:xfrm>
          <a:prstGeom prst="rect">
            <a:avLst/>
          </a:prstGeom>
        </p:spPr>
        <p:txBody>
          <a:bodyPr/>
          <a:lstStyle>
            <a:lvl1pPr marL="191995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3990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5986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7981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9976" indent="-191995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4400"/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MSci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in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Theoretical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Quantum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Physics</a:t>
            </a:r>
            <a:endParaRPr lang="nl-NL" sz="2000" dirty="0">
              <a:solidFill>
                <a:prstClr val="white"/>
              </a:solidFill>
              <a:latin typeface="Arial" panose="020B0604020202020204"/>
            </a:endParaRPr>
          </a:p>
          <a:p>
            <a:pPr marL="285750" indent="-285750" defTabSz="914400"/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PhD in Atomic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and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Laser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Physics</a:t>
            </a:r>
            <a:endParaRPr lang="nl-NL" sz="2000" dirty="0">
              <a:solidFill>
                <a:prstClr val="white"/>
              </a:solidFill>
              <a:latin typeface="Arial" panose="020B0604020202020204"/>
            </a:endParaRPr>
          </a:p>
          <a:p>
            <a:pPr marL="285750" indent="-285750" defTabSz="914400"/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Worked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for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2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years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in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the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network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protocols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team at Metaswitch</a:t>
            </a:r>
          </a:p>
          <a:p>
            <a:pPr marL="285750" indent="-285750" defTabSz="914400"/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Joined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QuTech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/ TU Delft in 2019 in Prof. Stephanie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Wehner’s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group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as a postdoc</a:t>
            </a:r>
          </a:p>
          <a:p>
            <a:pPr marL="285750" indent="-285750" defTabSz="914400"/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As of 2020 I co-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chair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the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Quantum Internet Research Group (QIRG) at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the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IRTF</a:t>
            </a:r>
          </a:p>
          <a:p>
            <a:pPr marL="285750" indent="-285750" defTabSz="914400"/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As of 2021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my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role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at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QuTech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/ TU Delft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changed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nl-NL" sz="2000" dirty="0" err="1">
                <a:solidFill>
                  <a:prstClr val="white"/>
                </a:solidFill>
                <a:latin typeface="Arial" panose="020B0604020202020204"/>
              </a:rPr>
              <a:t>to</a:t>
            </a:r>
            <a:r>
              <a:rPr lang="nl-NL" sz="2000" dirty="0">
                <a:solidFill>
                  <a:prstClr val="white"/>
                </a:solidFill>
                <a:latin typeface="Arial" panose="020B0604020202020204"/>
              </a:rPr>
              <a:t> “Quantum Network Engineer”</a:t>
            </a:r>
          </a:p>
        </p:txBody>
      </p:sp>
    </p:spTree>
    <p:extLst>
      <p:ext uri="{BB962C8B-B14F-4D97-AF65-F5344CB8AC3E}">
        <p14:creationId xmlns:p14="http://schemas.microsoft.com/office/powerpoint/2010/main" val="11333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Quantum </a:t>
            </a:r>
            <a:r>
              <a:rPr lang="nl-NL" dirty="0" err="1"/>
              <a:t>Entanglement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085196" y="2167948"/>
            <a:ext cx="3684236" cy="224355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963526" y="2097331"/>
            <a:ext cx="3684236" cy="224355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13" descr="Atom">
            <a:extLst>
              <a:ext uri="{FF2B5EF4-FFF2-40B4-BE49-F238E27FC236}">
                <a16:creationId xmlns:a16="http://schemas.microsoft.com/office/drawing/2014/main" id="{4399B045-59C5-462C-B5BB-D168CD43EEE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26335" y="2762935"/>
            <a:ext cx="1384844" cy="1384844"/>
          </a:xfrm>
          <a:prstGeom prst="rect">
            <a:avLst/>
          </a:prstGeom>
        </p:spPr>
      </p:pic>
      <p:pic>
        <p:nvPicPr>
          <p:cNvPr id="7" name="Graphic 15" descr="Atom">
            <a:extLst>
              <a:ext uri="{FF2B5EF4-FFF2-40B4-BE49-F238E27FC236}">
                <a16:creationId xmlns:a16="http://schemas.microsoft.com/office/drawing/2014/main" id="{CC5D8ED0-F760-4C82-A148-10C53D4A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03945" y="2774564"/>
            <a:ext cx="1398234" cy="1398234"/>
          </a:xfrm>
          <a:prstGeom prst="rect">
            <a:avLst/>
          </a:prstGeom>
        </p:spPr>
      </p:pic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978D0CBC-2A84-470E-A54B-7585A8DFF253}"/>
              </a:ext>
            </a:extLst>
          </p:cNvPr>
          <p:cNvSpPr/>
          <p:nvPr/>
        </p:nvSpPr>
        <p:spPr>
          <a:xfrm>
            <a:off x="4470540" y="3210858"/>
            <a:ext cx="2890952" cy="654977"/>
          </a:xfrm>
          <a:custGeom>
            <a:avLst/>
            <a:gdLst>
              <a:gd name="connsiteX0" fmla="*/ 0 w 2330450"/>
              <a:gd name="connsiteY0" fmla="*/ 264309 h 575465"/>
              <a:gd name="connsiteX1" fmla="*/ 266700 w 2330450"/>
              <a:gd name="connsiteY1" fmla="*/ 10309 h 575465"/>
              <a:gd name="connsiteX2" fmla="*/ 571500 w 2330450"/>
              <a:gd name="connsiteY2" fmla="*/ 575459 h 575465"/>
              <a:gd name="connsiteX3" fmla="*/ 927100 w 2330450"/>
              <a:gd name="connsiteY3" fmla="*/ 23009 h 575465"/>
              <a:gd name="connsiteX4" fmla="*/ 1276350 w 2330450"/>
              <a:gd name="connsiteY4" fmla="*/ 556409 h 575465"/>
              <a:gd name="connsiteX5" fmla="*/ 1695450 w 2330450"/>
              <a:gd name="connsiteY5" fmla="*/ 16659 h 575465"/>
              <a:gd name="connsiteX6" fmla="*/ 2032000 w 2330450"/>
              <a:gd name="connsiteY6" fmla="*/ 562759 h 575465"/>
              <a:gd name="connsiteX7" fmla="*/ 2330450 w 2330450"/>
              <a:gd name="connsiteY7" fmla="*/ 232559 h 57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0450" h="575465">
                <a:moveTo>
                  <a:pt x="0" y="264309"/>
                </a:moveTo>
                <a:cubicBezTo>
                  <a:pt x="85725" y="111380"/>
                  <a:pt x="171450" y="-41549"/>
                  <a:pt x="266700" y="10309"/>
                </a:cubicBezTo>
                <a:cubicBezTo>
                  <a:pt x="361950" y="62167"/>
                  <a:pt x="461433" y="573342"/>
                  <a:pt x="571500" y="575459"/>
                </a:cubicBezTo>
                <a:cubicBezTo>
                  <a:pt x="681567" y="577576"/>
                  <a:pt x="809625" y="26184"/>
                  <a:pt x="927100" y="23009"/>
                </a:cubicBezTo>
                <a:cubicBezTo>
                  <a:pt x="1044575" y="19834"/>
                  <a:pt x="1148292" y="557467"/>
                  <a:pt x="1276350" y="556409"/>
                </a:cubicBezTo>
                <a:cubicBezTo>
                  <a:pt x="1404408" y="555351"/>
                  <a:pt x="1569508" y="15601"/>
                  <a:pt x="1695450" y="16659"/>
                </a:cubicBezTo>
                <a:cubicBezTo>
                  <a:pt x="1821392" y="17717"/>
                  <a:pt x="1926167" y="526776"/>
                  <a:pt x="2032000" y="562759"/>
                </a:cubicBezTo>
                <a:cubicBezTo>
                  <a:pt x="2137833" y="598742"/>
                  <a:pt x="2234141" y="415650"/>
                  <a:pt x="2330450" y="232559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30">
            <a:extLst>
              <a:ext uri="{FF2B5EF4-FFF2-40B4-BE49-F238E27FC236}">
                <a16:creationId xmlns:a16="http://schemas.microsoft.com/office/drawing/2014/main" id="{AC1A3FCC-7476-4B66-B5CE-FFC119B2D9FD}"/>
              </a:ext>
            </a:extLst>
          </p:cNvPr>
          <p:cNvSpPr/>
          <p:nvPr/>
        </p:nvSpPr>
        <p:spPr>
          <a:xfrm flipV="1">
            <a:off x="4470540" y="3129833"/>
            <a:ext cx="2890952" cy="654977"/>
          </a:xfrm>
          <a:custGeom>
            <a:avLst/>
            <a:gdLst>
              <a:gd name="connsiteX0" fmla="*/ 0 w 2330450"/>
              <a:gd name="connsiteY0" fmla="*/ 264309 h 575465"/>
              <a:gd name="connsiteX1" fmla="*/ 266700 w 2330450"/>
              <a:gd name="connsiteY1" fmla="*/ 10309 h 575465"/>
              <a:gd name="connsiteX2" fmla="*/ 571500 w 2330450"/>
              <a:gd name="connsiteY2" fmla="*/ 575459 h 575465"/>
              <a:gd name="connsiteX3" fmla="*/ 927100 w 2330450"/>
              <a:gd name="connsiteY3" fmla="*/ 23009 h 575465"/>
              <a:gd name="connsiteX4" fmla="*/ 1276350 w 2330450"/>
              <a:gd name="connsiteY4" fmla="*/ 556409 h 575465"/>
              <a:gd name="connsiteX5" fmla="*/ 1695450 w 2330450"/>
              <a:gd name="connsiteY5" fmla="*/ 16659 h 575465"/>
              <a:gd name="connsiteX6" fmla="*/ 2032000 w 2330450"/>
              <a:gd name="connsiteY6" fmla="*/ 562759 h 575465"/>
              <a:gd name="connsiteX7" fmla="*/ 2330450 w 2330450"/>
              <a:gd name="connsiteY7" fmla="*/ 232559 h 57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0450" h="575465">
                <a:moveTo>
                  <a:pt x="0" y="264309"/>
                </a:moveTo>
                <a:cubicBezTo>
                  <a:pt x="85725" y="111380"/>
                  <a:pt x="171450" y="-41549"/>
                  <a:pt x="266700" y="10309"/>
                </a:cubicBezTo>
                <a:cubicBezTo>
                  <a:pt x="361950" y="62167"/>
                  <a:pt x="461433" y="573342"/>
                  <a:pt x="571500" y="575459"/>
                </a:cubicBezTo>
                <a:cubicBezTo>
                  <a:pt x="681567" y="577576"/>
                  <a:pt x="809625" y="26184"/>
                  <a:pt x="927100" y="23009"/>
                </a:cubicBezTo>
                <a:cubicBezTo>
                  <a:pt x="1044575" y="19834"/>
                  <a:pt x="1148292" y="557467"/>
                  <a:pt x="1276350" y="556409"/>
                </a:cubicBezTo>
                <a:cubicBezTo>
                  <a:pt x="1404408" y="555351"/>
                  <a:pt x="1569508" y="15601"/>
                  <a:pt x="1695450" y="16659"/>
                </a:cubicBezTo>
                <a:cubicBezTo>
                  <a:pt x="1821392" y="17717"/>
                  <a:pt x="1926167" y="526776"/>
                  <a:pt x="2032000" y="562759"/>
                </a:cubicBezTo>
                <a:cubicBezTo>
                  <a:pt x="2137833" y="598742"/>
                  <a:pt x="2234141" y="415650"/>
                  <a:pt x="2330450" y="232559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 descr="Atom">
            <a:extLst>
              <a:ext uri="{FF2B5EF4-FFF2-40B4-BE49-F238E27FC236}">
                <a16:creationId xmlns:a16="http://schemas.microsoft.com/office/drawing/2014/main" id="{43FCD140-72E4-4CB8-A0E7-A69C56679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71744" y="2757415"/>
            <a:ext cx="1384844" cy="1384844"/>
          </a:xfrm>
          <a:prstGeom prst="rect">
            <a:avLst/>
          </a:prstGeom>
        </p:spPr>
      </p:pic>
      <p:sp>
        <p:nvSpPr>
          <p:cNvPr id="11" name="Freeform: Shape 36">
            <a:extLst>
              <a:ext uri="{FF2B5EF4-FFF2-40B4-BE49-F238E27FC236}">
                <a16:creationId xmlns:a16="http://schemas.microsoft.com/office/drawing/2014/main" id="{BE68BD65-8578-463D-ADB2-3C63941909E4}"/>
              </a:ext>
            </a:extLst>
          </p:cNvPr>
          <p:cNvSpPr/>
          <p:nvPr/>
        </p:nvSpPr>
        <p:spPr>
          <a:xfrm>
            <a:off x="2381947" y="3370038"/>
            <a:ext cx="851815" cy="192988"/>
          </a:xfrm>
          <a:custGeom>
            <a:avLst/>
            <a:gdLst>
              <a:gd name="connsiteX0" fmla="*/ 0 w 2330450"/>
              <a:gd name="connsiteY0" fmla="*/ 264309 h 575465"/>
              <a:gd name="connsiteX1" fmla="*/ 266700 w 2330450"/>
              <a:gd name="connsiteY1" fmla="*/ 10309 h 575465"/>
              <a:gd name="connsiteX2" fmla="*/ 571500 w 2330450"/>
              <a:gd name="connsiteY2" fmla="*/ 575459 h 575465"/>
              <a:gd name="connsiteX3" fmla="*/ 927100 w 2330450"/>
              <a:gd name="connsiteY3" fmla="*/ 23009 h 575465"/>
              <a:gd name="connsiteX4" fmla="*/ 1276350 w 2330450"/>
              <a:gd name="connsiteY4" fmla="*/ 556409 h 575465"/>
              <a:gd name="connsiteX5" fmla="*/ 1695450 w 2330450"/>
              <a:gd name="connsiteY5" fmla="*/ 16659 h 575465"/>
              <a:gd name="connsiteX6" fmla="*/ 2032000 w 2330450"/>
              <a:gd name="connsiteY6" fmla="*/ 562759 h 575465"/>
              <a:gd name="connsiteX7" fmla="*/ 2330450 w 2330450"/>
              <a:gd name="connsiteY7" fmla="*/ 232559 h 57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0450" h="575465">
                <a:moveTo>
                  <a:pt x="0" y="264309"/>
                </a:moveTo>
                <a:cubicBezTo>
                  <a:pt x="85725" y="111380"/>
                  <a:pt x="171450" y="-41549"/>
                  <a:pt x="266700" y="10309"/>
                </a:cubicBezTo>
                <a:cubicBezTo>
                  <a:pt x="361950" y="62167"/>
                  <a:pt x="461433" y="573342"/>
                  <a:pt x="571500" y="575459"/>
                </a:cubicBezTo>
                <a:cubicBezTo>
                  <a:pt x="681567" y="577576"/>
                  <a:pt x="809625" y="26184"/>
                  <a:pt x="927100" y="23009"/>
                </a:cubicBezTo>
                <a:cubicBezTo>
                  <a:pt x="1044575" y="19834"/>
                  <a:pt x="1148292" y="557467"/>
                  <a:pt x="1276350" y="556409"/>
                </a:cubicBezTo>
                <a:cubicBezTo>
                  <a:pt x="1404408" y="555351"/>
                  <a:pt x="1569508" y="15601"/>
                  <a:pt x="1695450" y="16659"/>
                </a:cubicBezTo>
                <a:cubicBezTo>
                  <a:pt x="1821392" y="17717"/>
                  <a:pt x="1926167" y="526776"/>
                  <a:pt x="2032000" y="562759"/>
                </a:cubicBezTo>
                <a:cubicBezTo>
                  <a:pt x="2137833" y="598742"/>
                  <a:pt x="2234141" y="415650"/>
                  <a:pt x="2330450" y="232559"/>
                </a:cubicBezTo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37">
            <a:extLst>
              <a:ext uri="{FF2B5EF4-FFF2-40B4-BE49-F238E27FC236}">
                <a16:creationId xmlns:a16="http://schemas.microsoft.com/office/drawing/2014/main" id="{4C5A0148-3B56-4FB1-A503-6AF889D55147}"/>
              </a:ext>
            </a:extLst>
          </p:cNvPr>
          <p:cNvSpPr/>
          <p:nvPr/>
        </p:nvSpPr>
        <p:spPr>
          <a:xfrm flipV="1">
            <a:off x="2381947" y="3358863"/>
            <a:ext cx="851815" cy="192988"/>
          </a:xfrm>
          <a:custGeom>
            <a:avLst/>
            <a:gdLst>
              <a:gd name="connsiteX0" fmla="*/ 0 w 2330450"/>
              <a:gd name="connsiteY0" fmla="*/ 264309 h 575465"/>
              <a:gd name="connsiteX1" fmla="*/ 266700 w 2330450"/>
              <a:gd name="connsiteY1" fmla="*/ 10309 h 575465"/>
              <a:gd name="connsiteX2" fmla="*/ 571500 w 2330450"/>
              <a:gd name="connsiteY2" fmla="*/ 575459 h 575465"/>
              <a:gd name="connsiteX3" fmla="*/ 927100 w 2330450"/>
              <a:gd name="connsiteY3" fmla="*/ 23009 h 575465"/>
              <a:gd name="connsiteX4" fmla="*/ 1276350 w 2330450"/>
              <a:gd name="connsiteY4" fmla="*/ 556409 h 575465"/>
              <a:gd name="connsiteX5" fmla="*/ 1695450 w 2330450"/>
              <a:gd name="connsiteY5" fmla="*/ 16659 h 575465"/>
              <a:gd name="connsiteX6" fmla="*/ 2032000 w 2330450"/>
              <a:gd name="connsiteY6" fmla="*/ 562759 h 575465"/>
              <a:gd name="connsiteX7" fmla="*/ 2330450 w 2330450"/>
              <a:gd name="connsiteY7" fmla="*/ 232559 h 57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0450" h="575465">
                <a:moveTo>
                  <a:pt x="0" y="264309"/>
                </a:moveTo>
                <a:cubicBezTo>
                  <a:pt x="85725" y="111380"/>
                  <a:pt x="171450" y="-41549"/>
                  <a:pt x="266700" y="10309"/>
                </a:cubicBezTo>
                <a:cubicBezTo>
                  <a:pt x="361950" y="62167"/>
                  <a:pt x="461433" y="573342"/>
                  <a:pt x="571500" y="575459"/>
                </a:cubicBezTo>
                <a:cubicBezTo>
                  <a:pt x="681567" y="577576"/>
                  <a:pt x="809625" y="26184"/>
                  <a:pt x="927100" y="23009"/>
                </a:cubicBezTo>
                <a:cubicBezTo>
                  <a:pt x="1044575" y="19834"/>
                  <a:pt x="1148292" y="557467"/>
                  <a:pt x="1276350" y="556409"/>
                </a:cubicBezTo>
                <a:cubicBezTo>
                  <a:pt x="1404408" y="555351"/>
                  <a:pt x="1569508" y="15601"/>
                  <a:pt x="1695450" y="16659"/>
                </a:cubicBezTo>
                <a:cubicBezTo>
                  <a:pt x="1821392" y="17717"/>
                  <a:pt x="1926167" y="526776"/>
                  <a:pt x="2032000" y="562759"/>
                </a:cubicBezTo>
                <a:cubicBezTo>
                  <a:pt x="2137833" y="598742"/>
                  <a:pt x="2234141" y="415650"/>
                  <a:pt x="2330450" y="232559"/>
                </a:cubicBezTo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38" descr="Atom">
            <a:extLst>
              <a:ext uri="{FF2B5EF4-FFF2-40B4-BE49-F238E27FC236}">
                <a16:creationId xmlns:a16="http://schemas.microsoft.com/office/drawing/2014/main" id="{5161AE6F-1EA3-4CC0-8F50-9AE6CC987BC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1744" y="2756304"/>
            <a:ext cx="1384844" cy="13848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3762" y="2234997"/>
            <a:ext cx="1038975" cy="679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600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23596" y="2354895"/>
            <a:ext cx="1038975" cy="679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600" dirty="0">
                <a:solidFill>
                  <a:schemeClr val="bg1"/>
                </a:solidFill>
              </a:rPr>
              <a:t>Bob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1724" y="2393402"/>
            <a:ext cx="984884" cy="328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QUANTUM 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24659" y="2354895"/>
            <a:ext cx="956805" cy="382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QUANTUM DATA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767274" y="2545923"/>
            <a:ext cx="2191880" cy="0"/>
          </a:xfrm>
          <a:prstGeom prst="straightConnector1">
            <a:avLst/>
          </a:prstGeom>
          <a:ln w="635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49194" y="2189973"/>
            <a:ext cx="2390000" cy="203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2-bit measurement outcome</a:t>
            </a:r>
          </a:p>
        </p:txBody>
      </p:sp>
      <p:pic>
        <p:nvPicPr>
          <p:cNvPr id="23" name="Graphic 39" descr="Atom">
            <a:extLst>
              <a:ext uri="{FF2B5EF4-FFF2-40B4-BE49-F238E27FC236}">
                <a16:creationId xmlns:a16="http://schemas.microsoft.com/office/drawing/2014/main" id="{BD51DD6C-D712-4C58-873B-B4B17C96B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303945" y="2784628"/>
            <a:ext cx="1398234" cy="139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4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1" grpId="0" animBg="1"/>
      <p:bldP spid="11" grpId="1" animBg="1"/>
      <p:bldP spid="12" grpId="0" animBg="1"/>
      <p:bldP spid="12" grpId="1" animBg="1"/>
      <p:bldP spid="15" grpId="0"/>
      <p:bldP spid="16" grpId="0"/>
      <p:bldP spid="17" grpId="0"/>
      <p:bldP spid="17" grpId="1"/>
      <p:bldP spid="18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000" y="1200179"/>
            <a:ext cx="6594459" cy="21382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Quantum </a:t>
            </a:r>
            <a:r>
              <a:rPr lang="nl-NL" dirty="0" err="1"/>
              <a:t>Entanglement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93" y="3557524"/>
            <a:ext cx="7431445" cy="21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Quantum </a:t>
            </a:r>
            <a:r>
              <a:rPr lang="nl-NL" dirty="0" err="1" smtClean="0"/>
              <a:t>Entanglement</a:t>
            </a:r>
            <a:endParaRPr lang="en-GB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13932A87-999B-4111-B31C-EB7528D611FD}"/>
              </a:ext>
            </a:extLst>
          </p:cNvPr>
          <p:cNvSpPr/>
          <p:nvPr/>
        </p:nvSpPr>
        <p:spPr>
          <a:xfrm>
            <a:off x="2694839" y="1962662"/>
            <a:ext cx="6568042" cy="329803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/>
              <a:t>quantum </a:t>
            </a:r>
          </a:p>
          <a:p>
            <a:pPr algn="ctr"/>
            <a:r>
              <a:rPr lang="en-GB" sz="3200"/>
              <a:t>network</a:t>
            </a:r>
          </a:p>
        </p:txBody>
      </p:sp>
      <p:pic>
        <p:nvPicPr>
          <p:cNvPr id="17" name="Graphic 8" descr="User">
            <a:extLst>
              <a:ext uri="{FF2B5EF4-FFF2-40B4-BE49-F238E27FC236}">
                <a16:creationId xmlns:a16="http://schemas.microsoft.com/office/drawing/2014/main" id="{C37FFD57-D53F-48D4-B3F7-2E96DF5963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749" y="1146401"/>
            <a:ext cx="1448146" cy="1448146"/>
          </a:xfrm>
          <a:prstGeom prst="rect">
            <a:avLst/>
          </a:prstGeom>
        </p:spPr>
      </p:pic>
      <p:pic>
        <p:nvPicPr>
          <p:cNvPr id="18" name="Graphic 10" descr="User">
            <a:extLst>
              <a:ext uri="{FF2B5EF4-FFF2-40B4-BE49-F238E27FC236}">
                <a16:creationId xmlns:a16="http://schemas.microsoft.com/office/drawing/2014/main" id="{77F63BA7-D802-4235-BA03-8BE502174DE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2325" y="4023788"/>
            <a:ext cx="1448146" cy="1448146"/>
          </a:xfrm>
          <a:prstGeom prst="rect">
            <a:avLst/>
          </a:prstGeom>
        </p:spPr>
      </p:pic>
      <p:pic>
        <p:nvPicPr>
          <p:cNvPr id="19" name="Graphic 11" descr="User">
            <a:extLst>
              <a:ext uri="{FF2B5EF4-FFF2-40B4-BE49-F238E27FC236}">
                <a16:creationId xmlns:a16="http://schemas.microsoft.com/office/drawing/2014/main" id="{BCE31BF3-237B-47B2-93AF-5DF68DED842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1129" y="1119021"/>
            <a:ext cx="1448146" cy="1448146"/>
          </a:xfrm>
          <a:prstGeom prst="rect">
            <a:avLst/>
          </a:prstGeom>
        </p:spPr>
      </p:pic>
      <p:pic>
        <p:nvPicPr>
          <p:cNvPr id="20" name="Graphic 12" descr="User">
            <a:extLst>
              <a:ext uri="{FF2B5EF4-FFF2-40B4-BE49-F238E27FC236}">
                <a16:creationId xmlns:a16="http://schemas.microsoft.com/office/drawing/2014/main" id="{76E79942-ECEF-46D4-A9C0-296DF852BFE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78073" y="4311606"/>
            <a:ext cx="1448146" cy="1448146"/>
          </a:xfrm>
          <a:prstGeom prst="rect">
            <a:avLst/>
          </a:prstGeom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B746CAD7-658D-4A54-B16E-6EF15FB97CA7}"/>
              </a:ext>
            </a:extLst>
          </p:cNvPr>
          <p:cNvSpPr/>
          <p:nvPr/>
        </p:nvSpPr>
        <p:spPr>
          <a:xfrm>
            <a:off x="2694838" y="1962662"/>
            <a:ext cx="6568042" cy="329803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754CAE-1190-43B4-8817-AF499AE96984}"/>
              </a:ext>
            </a:extLst>
          </p:cNvPr>
          <p:cNvGrpSpPr/>
          <p:nvPr/>
        </p:nvGrpSpPr>
        <p:grpSpPr>
          <a:xfrm>
            <a:off x="2494348" y="1826996"/>
            <a:ext cx="7323431" cy="3459457"/>
            <a:chOff x="2182850" y="1897336"/>
            <a:chExt cx="4624220" cy="218439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EF525A1-743A-4AA9-B09D-20027F2F5195}"/>
                </a:ext>
              </a:extLst>
            </p:cNvPr>
            <p:cNvGrpSpPr/>
            <p:nvPr/>
          </p:nvGrpSpPr>
          <p:grpSpPr>
            <a:xfrm rot="1371028">
              <a:off x="2625378" y="2772618"/>
              <a:ext cx="3735626" cy="442823"/>
              <a:chOff x="3042838" y="1341019"/>
              <a:chExt cx="2540000" cy="656489"/>
            </a:xfrm>
          </p:grpSpPr>
          <p:sp>
            <p:nvSpPr>
              <p:cNvPr id="26" name="Freeform: Shape 16">
                <a:extLst>
                  <a:ext uri="{FF2B5EF4-FFF2-40B4-BE49-F238E27FC236}">
                    <a16:creationId xmlns:a16="http://schemas.microsoft.com/office/drawing/2014/main" id="{05B8A3A9-D9E8-42D6-9D50-82626BD14394}"/>
                  </a:ext>
                </a:extLst>
              </p:cNvPr>
              <p:cNvSpPr/>
              <p:nvPr/>
            </p:nvSpPr>
            <p:spPr>
              <a:xfrm>
                <a:off x="3042838" y="1422043"/>
                <a:ext cx="2540000" cy="575465"/>
              </a:xfrm>
              <a:custGeom>
                <a:avLst/>
                <a:gdLst>
                  <a:gd name="connsiteX0" fmla="*/ 0 w 2330450"/>
                  <a:gd name="connsiteY0" fmla="*/ 264309 h 575465"/>
                  <a:gd name="connsiteX1" fmla="*/ 266700 w 2330450"/>
                  <a:gd name="connsiteY1" fmla="*/ 10309 h 575465"/>
                  <a:gd name="connsiteX2" fmla="*/ 571500 w 2330450"/>
                  <a:gd name="connsiteY2" fmla="*/ 575459 h 575465"/>
                  <a:gd name="connsiteX3" fmla="*/ 927100 w 2330450"/>
                  <a:gd name="connsiteY3" fmla="*/ 23009 h 575465"/>
                  <a:gd name="connsiteX4" fmla="*/ 1276350 w 2330450"/>
                  <a:gd name="connsiteY4" fmla="*/ 556409 h 575465"/>
                  <a:gd name="connsiteX5" fmla="*/ 1695450 w 2330450"/>
                  <a:gd name="connsiteY5" fmla="*/ 16659 h 575465"/>
                  <a:gd name="connsiteX6" fmla="*/ 2032000 w 2330450"/>
                  <a:gd name="connsiteY6" fmla="*/ 562759 h 575465"/>
                  <a:gd name="connsiteX7" fmla="*/ 2330450 w 2330450"/>
                  <a:gd name="connsiteY7" fmla="*/ 232559 h 575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30450" h="575465">
                    <a:moveTo>
                      <a:pt x="0" y="264309"/>
                    </a:moveTo>
                    <a:cubicBezTo>
                      <a:pt x="85725" y="111380"/>
                      <a:pt x="171450" y="-41549"/>
                      <a:pt x="266700" y="10309"/>
                    </a:cubicBezTo>
                    <a:cubicBezTo>
                      <a:pt x="361950" y="62167"/>
                      <a:pt x="461433" y="573342"/>
                      <a:pt x="571500" y="575459"/>
                    </a:cubicBezTo>
                    <a:cubicBezTo>
                      <a:pt x="681567" y="577576"/>
                      <a:pt x="809625" y="26184"/>
                      <a:pt x="927100" y="23009"/>
                    </a:cubicBezTo>
                    <a:cubicBezTo>
                      <a:pt x="1044575" y="19834"/>
                      <a:pt x="1148292" y="557467"/>
                      <a:pt x="1276350" y="556409"/>
                    </a:cubicBezTo>
                    <a:cubicBezTo>
                      <a:pt x="1404408" y="555351"/>
                      <a:pt x="1569508" y="15601"/>
                      <a:pt x="1695450" y="16659"/>
                    </a:cubicBezTo>
                    <a:cubicBezTo>
                      <a:pt x="1821392" y="17717"/>
                      <a:pt x="1926167" y="526776"/>
                      <a:pt x="2032000" y="562759"/>
                    </a:cubicBezTo>
                    <a:cubicBezTo>
                      <a:pt x="2137833" y="598742"/>
                      <a:pt x="2234141" y="415650"/>
                      <a:pt x="2330450" y="232559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18">
                <a:extLst>
                  <a:ext uri="{FF2B5EF4-FFF2-40B4-BE49-F238E27FC236}">
                    <a16:creationId xmlns:a16="http://schemas.microsoft.com/office/drawing/2014/main" id="{36BF4175-A628-4427-B4DD-DED9955FA9DA}"/>
                  </a:ext>
                </a:extLst>
              </p:cNvPr>
              <p:cNvSpPr/>
              <p:nvPr/>
            </p:nvSpPr>
            <p:spPr>
              <a:xfrm flipV="1">
                <a:off x="3042838" y="1341019"/>
                <a:ext cx="2540000" cy="575465"/>
              </a:xfrm>
              <a:custGeom>
                <a:avLst/>
                <a:gdLst>
                  <a:gd name="connsiteX0" fmla="*/ 0 w 2330450"/>
                  <a:gd name="connsiteY0" fmla="*/ 264309 h 575465"/>
                  <a:gd name="connsiteX1" fmla="*/ 266700 w 2330450"/>
                  <a:gd name="connsiteY1" fmla="*/ 10309 h 575465"/>
                  <a:gd name="connsiteX2" fmla="*/ 571500 w 2330450"/>
                  <a:gd name="connsiteY2" fmla="*/ 575459 h 575465"/>
                  <a:gd name="connsiteX3" fmla="*/ 927100 w 2330450"/>
                  <a:gd name="connsiteY3" fmla="*/ 23009 h 575465"/>
                  <a:gd name="connsiteX4" fmla="*/ 1276350 w 2330450"/>
                  <a:gd name="connsiteY4" fmla="*/ 556409 h 575465"/>
                  <a:gd name="connsiteX5" fmla="*/ 1695450 w 2330450"/>
                  <a:gd name="connsiteY5" fmla="*/ 16659 h 575465"/>
                  <a:gd name="connsiteX6" fmla="*/ 2032000 w 2330450"/>
                  <a:gd name="connsiteY6" fmla="*/ 562759 h 575465"/>
                  <a:gd name="connsiteX7" fmla="*/ 2330450 w 2330450"/>
                  <a:gd name="connsiteY7" fmla="*/ 232559 h 575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30450" h="575465">
                    <a:moveTo>
                      <a:pt x="0" y="264309"/>
                    </a:moveTo>
                    <a:cubicBezTo>
                      <a:pt x="85725" y="111380"/>
                      <a:pt x="171450" y="-41549"/>
                      <a:pt x="266700" y="10309"/>
                    </a:cubicBezTo>
                    <a:cubicBezTo>
                      <a:pt x="361950" y="62167"/>
                      <a:pt x="461433" y="573342"/>
                      <a:pt x="571500" y="575459"/>
                    </a:cubicBezTo>
                    <a:cubicBezTo>
                      <a:pt x="681567" y="577576"/>
                      <a:pt x="809625" y="26184"/>
                      <a:pt x="927100" y="23009"/>
                    </a:cubicBezTo>
                    <a:cubicBezTo>
                      <a:pt x="1044575" y="19834"/>
                      <a:pt x="1148292" y="557467"/>
                      <a:pt x="1276350" y="556409"/>
                    </a:cubicBezTo>
                    <a:cubicBezTo>
                      <a:pt x="1404408" y="555351"/>
                      <a:pt x="1569508" y="15601"/>
                      <a:pt x="1695450" y="16659"/>
                    </a:cubicBezTo>
                    <a:cubicBezTo>
                      <a:pt x="1821392" y="17717"/>
                      <a:pt x="1926167" y="526776"/>
                      <a:pt x="2032000" y="562759"/>
                    </a:cubicBezTo>
                    <a:cubicBezTo>
                      <a:pt x="2137833" y="598742"/>
                      <a:pt x="2234141" y="415650"/>
                      <a:pt x="2330450" y="232559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4" name="Graphic 20" descr="Atom">
              <a:extLst>
                <a:ext uri="{FF2B5EF4-FFF2-40B4-BE49-F238E27FC236}">
                  <a16:creationId xmlns:a16="http://schemas.microsoft.com/office/drawing/2014/main" id="{0EC5870E-99BF-4259-8DC7-0142C4BA2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182850" y="1897336"/>
              <a:ext cx="552968" cy="552968"/>
            </a:xfrm>
            <a:prstGeom prst="rect">
              <a:avLst/>
            </a:prstGeom>
          </p:spPr>
        </p:pic>
        <p:pic>
          <p:nvPicPr>
            <p:cNvPr id="25" name="Graphic 21" descr="Atom">
              <a:extLst>
                <a:ext uri="{FF2B5EF4-FFF2-40B4-BE49-F238E27FC236}">
                  <a16:creationId xmlns:a16="http://schemas.microsoft.com/office/drawing/2014/main" id="{E0B24C60-3DAB-48BC-8297-BBAB579AD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254102" y="3528766"/>
              <a:ext cx="552968" cy="552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223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Quantum Key Distribution (QKD) generates a pair of identical keys at two remote nodes for use in a classical symmetric encryption schemes.</a:t>
            </a:r>
          </a:p>
          <a:p>
            <a:pPr lvl="1"/>
            <a:r>
              <a:rPr lang="en-GB" dirty="0" smtClean="0"/>
              <a:t>Only key generation is quantum – encryption/decryption remains a purely classical task.</a:t>
            </a:r>
          </a:p>
          <a:p>
            <a:endParaRPr lang="en-GB" dirty="0"/>
          </a:p>
          <a:p>
            <a:r>
              <a:rPr lang="en-GB" dirty="0" smtClean="0"/>
              <a:t>QKD makes no computational assumptions about the adversary – the protocol is provably secure.</a:t>
            </a:r>
          </a:p>
          <a:p>
            <a:pPr lvl="1"/>
            <a:r>
              <a:rPr lang="en-GB" dirty="0" smtClean="0"/>
              <a:t>The security proofs in the presence of losses are much more complicated than what I will demonstrate, but they are indeed mathematically provable (up to the implementation matching the theoretical assumptions).</a:t>
            </a:r>
          </a:p>
          <a:p>
            <a:pPr lvl="1"/>
            <a:endParaRPr lang="en-GB" dirty="0"/>
          </a:p>
          <a:p>
            <a:r>
              <a:rPr lang="en-GB" dirty="0" smtClean="0"/>
              <a:t>The key is generated randomly from entangled qubits – it’s as if you generated your secret key by flipping two coins at the two remote nodes and they always fell on the same side at each end with each throw.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Key Distribution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52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76000" y="1434734"/>
                <a:ext cx="10656000" cy="2702260"/>
              </a:xfrm>
            </p:spPr>
            <p:txBody>
              <a:bodyPr/>
              <a:lstStyle/>
              <a:p>
                <a:r>
                  <a:rPr lang="en-GB" dirty="0" smtClean="0"/>
                  <a:t>Alice and Bob share multiple entangled pairs of qubits with each other.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pl-PL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r>
                  <a:rPr lang="en-GB" dirty="0" smtClean="0"/>
                  <a:t>Both, independently of each other, and without telling each other, randomly choose whether to apply an H gate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pl-PL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f>
                        <m:f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f>
                        <m:f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l-PL" dirty="0"/>
              </a:p>
              <a:p>
                <a:r>
                  <a:rPr lang="en-GB" dirty="0" smtClean="0"/>
                  <a:t>Alice and Bob READ (i.e. measure) their qubits and keep the result secret – it will be used to build the secret key.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434734"/>
                <a:ext cx="10656000" cy="2702260"/>
              </a:xfrm>
              <a:blipFill>
                <a:blip r:embed="rId2"/>
                <a:stretch>
                  <a:fillRect l="-1086" b="-13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Stage 1: Receiving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980774"/>
              </p:ext>
            </p:extLst>
          </p:nvPr>
        </p:nvGraphicFramePr>
        <p:xfrm>
          <a:off x="576000" y="4545367"/>
          <a:ext cx="1065529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311">
                  <a:extLst>
                    <a:ext uri="{9D8B030D-6E8A-4147-A177-3AD203B41FA5}">
                      <a16:colId xmlns:a16="http://schemas.microsoft.com/office/drawing/2014/main" val="40827468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754242429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59211233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8784900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1904640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07731758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71113690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18823759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66067358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97315438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02008571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75173529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73017105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86289836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23883791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0605549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95412847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1933105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14679927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03900002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95155283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086912057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10807722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79384944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23335084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413939765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62077597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89494537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893778349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72428504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7971657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21483853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570392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695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Apply H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912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Bits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3010947"/>
                  </a:ext>
                </a:extLst>
              </a:tr>
            </a:tbl>
          </a:graphicData>
        </a:graphic>
      </p:graphicFrame>
      <p:sp>
        <p:nvSpPr>
          <p:cNvPr id="5" name="Freeform: Shape 29">
            <a:extLst>
              <a:ext uri="{FF2B5EF4-FFF2-40B4-BE49-F238E27FC236}">
                <a16:creationId xmlns:a16="http://schemas.microsoft.com/office/drawing/2014/main" id="{978D0CBC-2A84-470E-A54B-7585A8DFF253}"/>
              </a:ext>
            </a:extLst>
          </p:cNvPr>
          <p:cNvSpPr/>
          <p:nvPr/>
        </p:nvSpPr>
        <p:spPr>
          <a:xfrm>
            <a:off x="5443626" y="2687652"/>
            <a:ext cx="845028" cy="191450"/>
          </a:xfrm>
          <a:custGeom>
            <a:avLst/>
            <a:gdLst>
              <a:gd name="connsiteX0" fmla="*/ 0 w 2330450"/>
              <a:gd name="connsiteY0" fmla="*/ 264309 h 575465"/>
              <a:gd name="connsiteX1" fmla="*/ 266700 w 2330450"/>
              <a:gd name="connsiteY1" fmla="*/ 10309 h 575465"/>
              <a:gd name="connsiteX2" fmla="*/ 571500 w 2330450"/>
              <a:gd name="connsiteY2" fmla="*/ 575459 h 575465"/>
              <a:gd name="connsiteX3" fmla="*/ 927100 w 2330450"/>
              <a:gd name="connsiteY3" fmla="*/ 23009 h 575465"/>
              <a:gd name="connsiteX4" fmla="*/ 1276350 w 2330450"/>
              <a:gd name="connsiteY4" fmla="*/ 556409 h 575465"/>
              <a:gd name="connsiteX5" fmla="*/ 1695450 w 2330450"/>
              <a:gd name="connsiteY5" fmla="*/ 16659 h 575465"/>
              <a:gd name="connsiteX6" fmla="*/ 2032000 w 2330450"/>
              <a:gd name="connsiteY6" fmla="*/ 562759 h 575465"/>
              <a:gd name="connsiteX7" fmla="*/ 2330450 w 2330450"/>
              <a:gd name="connsiteY7" fmla="*/ 232559 h 57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0450" h="575465">
                <a:moveTo>
                  <a:pt x="0" y="264309"/>
                </a:moveTo>
                <a:cubicBezTo>
                  <a:pt x="85725" y="111380"/>
                  <a:pt x="171450" y="-41549"/>
                  <a:pt x="266700" y="10309"/>
                </a:cubicBezTo>
                <a:cubicBezTo>
                  <a:pt x="361950" y="62167"/>
                  <a:pt x="461433" y="573342"/>
                  <a:pt x="571500" y="575459"/>
                </a:cubicBezTo>
                <a:cubicBezTo>
                  <a:pt x="681567" y="577576"/>
                  <a:pt x="809625" y="26184"/>
                  <a:pt x="927100" y="23009"/>
                </a:cubicBezTo>
                <a:cubicBezTo>
                  <a:pt x="1044575" y="19834"/>
                  <a:pt x="1148292" y="557467"/>
                  <a:pt x="1276350" y="556409"/>
                </a:cubicBezTo>
                <a:cubicBezTo>
                  <a:pt x="1404408" y="555351"/>
                  <a:pt x="1569508" y="15601"/>
                  <a:pt x="1695450" y="16659"/>
                </a:cubicBezTo>
                <a:cubicBezTo>
                  <a:pt x="1821392" y="17717"/>
                  <a:pt x="1926167" y="526776"/>
                  <a:pt x="2032000" y="562759"/>
                </a:cubicBezTo>
                <a:cubicBezTo>
                  <a:pt x="2137833" y="598742"/>
                  <a:pt x="2234141" y="415650"/>
                  <a:pt x="2330450" y="232559"/>
                </a:cubicBezTo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30">
            <a:extLst>
              <a:ext uri="{FF2B5EF4-FFF2-40B4-BE49-F238E27FC236}">
                <a16:creationId xmlns:a16="http://schemas.microsoft.com/office/drawing/2014/main" id="{AC1A3FCC-7476-4B66-B5CE-FFC119B2D9FD}"/>
              </a:ext>
            </a:extLst>
          </p:cNvPr>
          <p:cNvSpPr/>
          <p:nvPr/>
        </p:nvSpPr>
        <p:spPr>
          <a:xfrm flipV="1">
            <a:off x="5443626" y="2642139"/>
            <a:ext cx="845028" cy="191450"/>
          </a:xfrm>
          <a:custGeom>
            <a:avLst/>
            <a:gdLst>
              <a:gd name="connsiteX0" fmla="*/ 0 w 2330450"/>
              <a:gd name="connsiteY0" fmla="*/ 264309 h 575465"/>
              <a:gd name="connsiteX1" fmla="*/ 266700 w 2330450"/>
              <a:gd name="connsiteY1" fmla="*/ 10309 h 575465"/>
              <a:gd name="connsiteX2" fmla="*/ 571500 w 2330450"/>
              <a:gd name="connsiteY2" fmla="*/ 575459 h 575465"/>
              <a:gd name="connsiteX3" fmla="*/ 927100 w 2330450"/>
              <a:gd name="connsiteY3" fmla="*/ 23009 h 575465"/>
              <a:gd name="connsiteX4" fmla="*/ 1276350 w 2330450"/>
              <a:gd name="connsiteY4" fmla="*/ 556409 h 575465"/>
              <a:gd name="connsiteX5" fmla="*/ 1695450 w 2330450"/>
              <a:gd name="connsiteY5" fmla="*/ 16659 h 575465"/>
              <a:gd name="connsiteX6" fmla="*/ 2032000 w 2330450"/>
              <a:gd name="connsiteY6" fmla="*/ 562759 h 575465"/>
              <a:gd name="connsiteX7" fmla="*/ 2330450 w 2330450"/>
              <a:gd name="connsiteY7" fmla="*/ 232559 h 57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0450" h="575465">
                <a:moveTo>
                  <a:pt x="0" y="264309"/>
                </a:moveTo>
                <a:cubicBezTo>
                  <a:pt x="85725" y="111380"/>
                  <a:pt x="171450" y="-41549"/>
                  <a:pt x="266700" y="10309"/>
                </a:cubicBezTo>
                <a:cubicBezTo>
                  <a:pt x="361950" y="62167"/>
                  <a:pt x="461433" y="573342"/>
                  <a:pt x="571500" y="575459"/>
                </a:cubicBezTo>
                <a:cubicBezTo>
                  <a:pt x="681567" y="577576"/>
                  <a:pt x="809625" y="26184"/>
                  <a:pt x="927100" y="23009"/>
                </a:cubicBezTo>
                <a:cubicBezTo>
                  <a:pt x="1044575" y="19834"/>
                  <a:pt x="1148292" y="557467"/>
                  <a:pt x="1276350" y="556409"/>
                </a:cubicBezTo>
                <a:cubicBezTo>
                  <a:pt x="1404408" y="555351"/>
                  <a:pt x="1569508" y="15601"/>
                  <a:pt x="1695450" y="16659"/>
                </a:cubicBezTo>
                <a:cubicBezTo>
                  <a:pt x="1821392" y="17717"/>
                  <a:pt x="1926167" y="526776"/>
                  <a:pt x="2032000" y="562759"/>
                </a:cubicBezTo>
                <a:cubicBezTo>
                  <a:pt x="2137833" y="598742"/>
                  <a:pt x="2234141" y="415650"/>
                  <a:pt x="2330450" y="232559"/>
                </a:cubicBezTo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39" descr="Atom">
            <a:extLst>
              <a:ext uri="{FF2B5EF4-FFF2-40B4-BE49-F238E27FC236}">
                <a16:creationId xmlns:a16="http://schemas.microsoft.com/office/drawing/2014/main" id="{BD51DD6C-D712-4C58-873B-B4B17C96B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71037" y="2575728"/>
            <a:ext cx="372589" cy="372589"/>
          </a:xfrm>
          <a:prstGeom prst="rect">
            <a:avLst/>
          </a:prstGeom>
        </p:spPr>
      </p:pic>
      <p:pic>
        <p:nvPicPr>
          <p:cNvPr id="8" name="Graphic 39" descr="Atom">
            <a:extLst>
              <a:ext uri="{FF2B5EF4-FFF2-40B4-BE49-F238E27FC236}">
                <a16:creationId xmlns:a16="http://schemas.microsoft.com/office/drawing/2014/main" id="{BD51DD6C-D712-4C58-873B-B4B17C96B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88654" y="2575728"/>
            <a:ext cx="372589" cy="3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3174756"/>
            <a:ext cx="10656000" cy="1361733"/>
          </a:xfrm>
        </p:spPr>
        <p:txBody>
          <a:bodyPr/>
          <a:lstStyle/>
          <a:p>
            <a:r>
              <a:rPr lang="en-GB" dirty="0"/>
              <a:t>The key is not yet secure as there could be an eavesdropper</a:t>
            </a:r>
            <a:r>
              <a:rPr lang="en-GB" dirty="0" smtClean="0"/>
              <a:t>.</a:t>
            </a:r>
          </a:p>
          <a:p>
            <a:r>
              <a:rPr lang="en-GB" dirty="0" smtClean="0"/>
              <a:t>However, the eavesdropper does not know what decisions Alice and Bob are making and therefore, must guess.</a:t>
            </a:r>
          </a:p>
          <a:p>
            <a:r>
              <a:rPr lang="en-GB" dirty="0" smtClean="0"/>
              <a:t>By guessing and then measuring, the eavesdropper “collapses” the state, i.e. irreversibly disturbs it.</a:t>
            </a:r>
          </a:p>
          <a:p>
            <a:r>
              <a:rPr lang="en-GB" dirty="0" smtClean="0"/>
              <a:t>This disturbance will reveal itself later when Alice and Bob will be testing for errors.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Stage 1: Receiving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355626"/>
              </p:ext>
            </p:extLst>
          </p:nvPr>
        </p:nvGraphicFramePr>
        <p:xfrm>
          <a:off x="576705" y="1596863"/>
          <a:ext cx="1065529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311">
                  <a:extLst>
                    <a:ext uri="{9D8B030D-6E8A-4147-A177-3AD203B41FA5}">
                      <a16:colId xmlns:a16="http://schemas.microsoft.com/office/drawing/2014/main" val="40827468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754242429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59211233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8784900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1904640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07731758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71113690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18823759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66067358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97315438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02008571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75173529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73017105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86289836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23883791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0605549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95412847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1933105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14679927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03900002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95155283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086912057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10807722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79384944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23335084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413939765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62077597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89494537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893778349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72428504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7971657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21483853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570392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695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Apply H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912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Bits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3010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9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Alice and Bob publicly announce which times they applied the H gate and which times they did not.</a:t>
            </a:r>
          </a:p>
          <a:p>
            <a:pPr lvl="1"/>
            <a:r>
              <a:rPr lang="en-GB" dirty="0" smtClean="0"/>
              <a:t>Alice and Bob discard all bits that resulted from a readout when their decisions did not match – these bits will not be correlated with each other.</a:t>
            </a:r>
          </a:p>
          <a:p>
            <a:pPr lvl="1"/>
            <a:r>
              <a:rPr lang="en-GB" dirty="0" smtClean="0"/>
              <a:t>In the absence of an eavesdropper all the remaining bits will be correlated, i.e. identical.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Stage 2: Sifting</a:t>
            </a:r>
            <a:endParaRPr lang="en-GB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583719"/>
              </p:ext>
            </p:extLst>
          </p:nvPr>
        </p:nvGraphicFramePr>
        <p:xfrm>
          <a:off x="576000" y="3586259"/>
          <a:ext cx="106552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311">
                  <a:extLst>
                    <a:ext uri="{9D8B030D-6E8A-4147-A177-3AD203B41FA5}">
                      <a16:colId xmlns:a16="http://schemas.microsoft.com/office/drawing/2014/main" val="40827468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754242429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59211233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8784900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1904640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07731758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71113690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18823759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66067358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97315438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02008571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75173529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73017105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86289836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23883791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0605549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95412847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1933105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14679927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03900002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95155283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086912057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10807722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79384944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23335084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413939765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62077597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89494537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893778349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72428504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7971657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21483853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570392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695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Apply H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912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Bits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301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Sifting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7945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59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detect an eavesdropper, Alice and Bob compare a subset of the remaining bits and check if they match.</a:t>
            </a:r>
          </a:p>
          <a:p>
            <a:pPr lvl="1"/>
            <a:r>
              <a:rPr lang="en-GB" dirty="0" smtClean="0"/>
              <a:t>If no eavesdropper was present they should always match perfectly.</a:t>
            </a:r>
          </a:p>
          <a:p>
            <a:pPr lvl="1"/>
            <a:r>
              <a:rPr lang="en-GB" dirty="0" smtClean="0"/>
              <a:t>If an eavesdropper was present, 25% will not match (50% time eavesdropper guesses incorrect basis, followed by 50% chance the disturbed bit ends up being “correct”)</a:t>
            </a:r>
          </a:p>
          <a:p>
            <a:r>
              <a:rPr lang="en-GB" dirty="0" smtClean="0"/>
              <a:t>If all the bits match, Alice and Bob use the remaining bits as their symmetric key. They will all be identical.</a:t>
            </a:r>
          </a:p>
          <a:p>
            <a:r>
              <a:rPr lang="en-GB" dirty="0" smtClean="0"/>
              <a:t>If some bits do not match, Alice and Bob discard the key as insecure.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Stage 3: Security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00973"/>
              </p:ext>
            </p:extLst>
          </p:nvPr>
        </p:nvGraphicFramePr>
        <p:xfrm>
          <a:off x="576000" y="3844626"/>
          <a:ext cx="1065529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311">
                  <a:extLst>
                    <a:ext uri="{9D8B030D-6E8A-4147-A177-3AD203B41FA5}">
                      <a16:colId xmlns:a16="http://schemas.microsoft.com/office/drawing/2014/main" val="40827468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754242429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59211233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8784900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1904640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07731758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71113690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18823759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66067358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97315438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02008571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75173529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73017105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86289836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23883791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0605549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95412847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1933105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14679927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03900002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95155283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086912057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10807722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79384944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23335084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413939765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62077597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89494537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893778349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72428504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7971657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21483853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570392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695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Apply H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912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Bits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301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Sifting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794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Compare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7671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30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27869"/>
              </p:ext>
            </p:extLst>
          </p:nvPr>
        </p:nvGraphicFramePr>
        <p:xfrm>
          <a:off x="576705" y="2224335"/>
          <a:ext cx="1065529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311">
                  <a:extLst>
                    <a:ext uri="{9D8B030D-6E8A-4147-A177-3AD203B41FA5}">
                      <a16:colId xmlns:a16="http://schemas.microsoft.com/office/drawing/2014/main" val="40827468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754242429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59211233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8784900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1904640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07731758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71113690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18823759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66067358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97315438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02008571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75173529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73017105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86289836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23883791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0605549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954128472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21933105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14679927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03900002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95155283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086912057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4108077224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793849443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2233350848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413939765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620775976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3889494537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893778349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72428504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79716571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214838530"/>
                    </a:ext>
                  </a:extLst>
                </a:gridCol>
                <a:gridCol w="304437">
                  <a:extLst>
                    <a:ext uri="{9D8B030D-6E8A-4147-A177-3AD203B41FA5}">
                      <a16:colId xmlns:a16="http://schemas.microsoft.com/office/drawing/2014/main" val="1570392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695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Apply H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912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Bits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301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Sifting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794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Compare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767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Final Key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9125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Stage 3: Security</a:t>
            </a:r>
          </a:p>
        </p:txBody>
      </p:sp>
    </p:spTree>
    <p:extLst>
      <p:ext uri="{BB962C8B-B14F-4D97-AF65-F5344CB8AC3E}">
        <p14:creationId xmlns:p14="http://schemas.microsoft.com/office/powerpoint/2010/main" val="3157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2400" dirty="0" smtClean="0"/>
              <a:t>Please go to for easy access to necessary links and commands to copy-paste:</a:t>
            </a:r>
          </a:p>
          <a:p>
            <a:pPr marL="0" indent="0" algn="ctr">
              <a:buNone/>
            </a:pPr>
            <a:r>
              <a:rPr lang="en-GB" sz="2400" u="sng" dirty="0" smtClean="0"/>
              <a:t>https</a:t>
            </a:r>
            <a:r>
              <a:rPr lang="en-GB" sz="2400" u="sng" dirty="0"/>
              <a:t>://</a:t>
            </a:r>
            <a:r>
              <a:rPr lang="en-GB" sz="2400" u="sng" dirty="0" smtClean="0"/>
              <a:t>github.com/wkozlowski-tudelft/qne-workshop-mch2022</a:t>
            </a:r>
          </a:p>
          <a:p>
            <a:pPr marL="0" indent="0" algn="ctr">
              <a:buNone/>
            </a:pPr>
            <a:endParaRPr lang="en-GB" sz="2400" dirty="0" smtClean="0"/>
          </a:p>
          <a:p>
            <a:pPr marL="0" indent="0" algn="ctr">
              <a:buNone/>
            </a:pPr>
            <a:r>
              <a:rPr lang="en-GB" sz="2400" dirty="0" smtClean="0"/>
              <a:t>You can then either do the rest yourself or follow me for a step-by-step implementation of QKD using the Quantum Network Explorer tools.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Write your own QKD protocol!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684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14023" y="2672862"/>
            <a:ext cx="6250074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accent3"/>
                </a:solidFill>
              </a:rPr>
              <a:t>What is a quantum network good for?</a:t>
            </a:r>
            <a:endParaRPr lang="en-GB" sz="4400" b="1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C4BF4A6-968F-1F41-9FD5-72EE407B3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3556" y="1525475"/>
            <a:ext cx="4856630" cy="492443"/>
          </a:xfrm>
        </p:spPr>
        <p:txBody>
          <a:bodyPr/>
          <a:lstStyle/>
          <a:p>
            <a:pPr marL="0" indent="0" algn="ctr">
              <a:buNone/>
            </a:pPr>
            <a:r>
              <a:rPr lang="nl-NL" sz="3200" dirty="0" smtClean="0"/>
              <a:t>JOIN OUR COMMUNITY!</a:t>
            </a:r>
            <a:endParaRPr lang="nl-NL" sz="3200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4C4234E0-0323-FA48-ABB8-1BBD8442FC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6" y="266387"/>
            <a:ext cx="5478841" cy="1963966"/>
          </a:xfrm>
          <a:prstGeom prst="rect">
            <a:avLst/>
          </a:prstGeom>
        </p:spPr>
      </p:pic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934F38E5-1BF4-5445-8022-4EB24FDD57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4392" y="2665426"/>
            <a:ext cx="4856630" cy="2769989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accent1"/>
                </a:solidFill>
              </a:rPr>
              <a:t>SLACK:</a:t>
            </a:r>
            <a:r>
              <a:rPr lang="nl-NL" dirty="0"/>
              <a:t> </a:t>
            </a:r>
            <a:r>
              <a:rPr lang="en-GB" dirty="0"/>
              <a:t>https://</a:t>
            </a:r>
            <a:r>
              <a:rPr lang="en-GB" dirty="0" smtClean="0"/>
              <a:t>bit.ly/3D6Cg4x</a:t>
            </a:r>
          </a:p>
          <a:p>
            <a:pPr marL="0" indent="0">
              <a:buNone/>
            </a:pPr>
            <a:endParaRPr lang="en-GB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accent1"/>
                </a:solidFill>
              </a:rPr>
              <a:t>WEB</a:t>
            </a:r>
            <a:r>
              <a:rPr lang="en-GB" dirty="0">
                <a:solidFill>
                  <a:schemeClr val="accent1"/>
                </a:solidFill>
              </a:rPr>
              <a:t>: </a:t>
            </a:r>
            <a:r>
              <a:rPr lang="en-GB" dirty="0"/>
              <a:t>www.quantum-network.com</a:t>
            </a:r>
          </a:p>
          <a:p>
            <a:pPr marL="0" indent="0">
              <a:buNone/>
            </a:pPr>
            <a:endParaRPr lang="en-GB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accent1"/>
                </a:solidFill>
              </a:rPr>
              <a:t>LINKEDIN: </a:t>
            </a:r>
            <a:r>
              <a:rPr lang="en-GB" dirty="0" smtClean="0"/>
              <a:t>linkedin.com/company/quantum-network-explorer</a:t>
            </a:r>
          </a:p>
          <a:p>
            <a:pPr marL="0" indent="0">
              <a:buNone/>
            </a:pP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TWITTER</a:t>
            </a:r>
            <a:r>
              <a:rPr lang="en-GB" dirty="0">
                <a:solidFill>
                  <a:schemeClr val="accent1"/>
                </a:solidFill>
              </a:rPr>
              <a:t>: </a:t>
            </a:r>
            <a:r>
              <a:rPr lang="en-GB" dirty="0"/>
              <a:t>twitter.com/</a:t>
            </a:r>
            <a:r>
              <a:rPr lang="en-GB" dirty="0" err="1"/>
              <a:t>qnenews</a:t>
            </a:r>
            <a:endParaRPr lang="en-GB" dirty="0"/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4C4BF4A6-968F-1F41-9FD5-72EE407B3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99483" y="3377366"/>
            <a:ext cx="4856630" cy="492443"/>
          </a:xfrm>
        </p:spPr>
        <p:txBody>
          <a:bodyPr/>
          <a:lstStyle/>
          <a:p>
            <a:pPr marL="0" indent="0" algn="ctr">
              <a:buNone/>
            </a:pPr>
            <a:r>
              <a:rPr lang="nl-NL" sz="3200" dirty="0" smtClean="0"/>
              <a:t>THANK YOU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1478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build="p"/>
      <p:bldP spid="1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000" y="1944210"/>
            <a:ext cx="10656000" cy="79899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Join </a:t>
            </a:r>
            <a:r>
              <a:rPr lang="en-US" b="1" dirty="0"/>
              <a:t>our team of passionate and dedicated scientists and engineers with the ambitious goal of building a Quantum Internet! </a:t>
            </a:r>
            <a:endParaRPr lang="en-GB" sz="1200" b="1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2"/>
          <a:stretch/>
        </p:blipFill>
        <p:spPr>
          <a:xfrm>
            <a:off x="-110043" y="0"/>
            <a:ext cx="12608935" cy="1759799"/>
          </a:xfrm>
          <a:prstGeom prst="rect">
            <a:avLst/>
          </a:prstGeom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576000" y="3291327"/>
            <a:ext cx="10656000" cy="1635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91995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3990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75986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67981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59976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dirty="0" smtClean="0"/>
              <a:t>Strong </a:t>
            </a:r>
            <a:r>
              <a:rPr lang="en-US" sz="1400" dirty="0"/>
              <a:t>and demonstrable knowledge of Python programming.</a:t>
            </a:r>
          </a:p>
          <a:p>
            <a:pPr marL="285750" indent="-285750"/>
            <a:r>
              <a:rPr lang="en-US" sz="1400" dirty="0" smtClean="0"/>
              <a:t>Experience in development of simulation software.</a:t>
            </a:r>
          </a:p>
          <a:p>
            <a:pPr marL="285750" indent="-285750"/>
            <a:r>
              <a:rPr lang="en-US" sz="1400" dirty="0" smtClean="0"/>
              <a:t>At least 2 years of professional software development experience with experience in maintaining a large code base.</a:t>
            </a:r>
          </a:p>
          <a:p>
            <a:pPr marL="285750" indent="-285750"/>
            <a:r>
              <a:rPr lang="en-US" sz="1400" dirty="0" smtClean="0"/>
              <a:t>Fundamental knowledge of quantum physics and an interest in quantum technology.</a:t>
            </a:r>
          </a:p>
          <a:p>
            <a:pPr marL="285750" indent="-285750"/>
            <a:r>
              <a:rPr lang="en-US" sz="1400" dirty="0" smtClean="0"/>
              <a:t>Excellent </a:t>
            </a:r>
            <a:r>
              <a:rPr lang="en-US" sz="1400" dirty="0"/>
              <a:t>communication skills.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500803" y="2803055"/>
            <a:ext cx="7387244" cy="4284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2400" dirty="0" smtClean="0">
                <a:solidFill>
                  <a:schemeClr val="accent1"/>
                </a:solidFill>
              </a:rPr>
              <a:t>Simulation Software Engineer – Quantum Internet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87" y="4459655"/>
            <a:ext cx="1248086" cy="12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Quantum Network Applications</a:t>
            </a:r>
            <a:endParaRPr lang="en-GB" dirty="0"/>
          </a:p>
        </p:txBody>
      </p:sp>
      <p:sp>
        <p:nvSpPr>
          <p:cNvPr id="4" name="Tijdelijke aanduiding voor tekst 12">
            <a:extLst>
              <a:ext uri="{FF2B5EF4-FFF2-40B4-BE49-F238E27FC236}">
                <a16:creationId xmlns:a16="http://schemas.microsoft.com/office/drawing/2014/main" id="{A36D172C-EC4E-1A4E-BDB6-9C896C0C4755}"/>
              </a:ext>
            </a:extLst>
          </p:cNvPr>
          <p:cNvSpPr txBox="1">
            <a:spLocks/>
          </p:cNvSpPr>
          <p:nvPr/>
        </p:nvSpPr>
        <p:spPr>
          <a:xfrm>
            <a:off x="1074868" y="3902333"/>
            <a:ext cx="2607627" cy="3449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91995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3990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75986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67981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59976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b="1" dirty="0" smtClean="0"/>
              <a:t>Quantum </a:t>
            </a:r>
            <a:r>
              <a:rPr lang="nl-NL" b="1" dirty="0" err="1" smtClean="0"/>
              <a:t>cryptography</a:t>
            </a:r>
            <a:endParaRPr lang="nl-NL" b="1" dirty="0"/>
          </a:p>
        </p:txBody>
      </p:sp>
      <p:sp>
        <p:nvSpPr>
          <p:cNvPr id="5" name="Tijdelijke aanduiding voor inhoud 13">
            <a:extLst>
              <a:ext uri="{FF2B5EF4-FFF2-40B4-BE49-F238E27FC236}">
                <a16:creationId xmlns:a16="http://schemas.microsoft.com/office/drawing/2014/main" id="{FBAB798D-674C-2A4A-ADCF-358362F0BF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7862" y="4386856"/>
            <a:ext cx="2921638" cy="1089969"/>
          </a:xfrm>
          <a:prstGeom prst="rect">
            <a:avLst/>
          </a:prstGeo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Quantum </a:t>
            </a:r>
            <a:r>
              <a:rPr lang="nl-NL" dirty="0" err="1">
                <a:solidFill>
                  <a:schemeClr val="bg1"/>
                </a:solidFill>
              </a:rPr>
              <a:t>key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distribution</a:t>
            </a:r>
            <a:r>
              <a:rPr lang="nl-NL" dirty="0">
                <a:solidFill>
                  <a:schemeClr val="bg1"/>
                </a:solidFill>
              </a:rPr>
              <a:t> (QKD)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Quantum </a:t>
            </a:r>
            <a:r>
              <a:rPr lang="nl-NL" dirty="0" err="1">
                <a:solidFill>
                  <a:schemeClr val="bg1"/>
                </a:solidFill>
              </a:rPr>
              <a:t>byzantine</a:t>
            </a:r>
            <a:r>
              <a:rPr lang="nl-NL" dirty="0">
                <a:solidFill>
                  <a:schemeClr val="bg1"/>
                </a:solidFill>
              </a:rPr>
              <a:t> agreement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Leader </a:t>
            </a:r>
            <a:r>
              <a:rPr lang="nl-NL" dirty="0" err="1" smtClean="0">
                <a:solidFill>
                  <a:schemeClr val="bg1"/>
                </a:solidFill>
              </a:rPr>
              <a:t>election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12">
            <a:extLst>
              <a:ext uri="{FF2B5EF4-FFF2-40B4-BE49-F238E27FC236}">
                <a16:creationId xmlns:a16="http://schemas.microsoft.com/office/drawing/2014/main" id="{A36D172C-EC4E-1A4E-BDB6-9C896C0C4755}"/>
              </a:ext>
            </a:extLst>
          </p:cNvPr>
          <p:cNvSpPr txBox="1">
            <a:spLocks/>
          </p:cNvSpPr>
          <p:nvPr/>
        </p:nvSpPr>
        <p:spPr>
          <a:xfrm>
            <a:off x="3700770" y="3906256"/>
            <a:ext cx="4212998" cy="429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91995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3990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75986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67981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59976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b="1" dirty="0" smtClean="0"/>
              <a:t>Distributed/</a:t>
            </a:r>
            <a:r>
              <a:rPr lang="nl-NL" b="1" dirty="0" err="1" smtClean="0"/>
              <a:t>cloud</a:t>
            </a:r>
            <a:r>
              <a:rPr lang="nl-NL" b="1" dirty="0" smtClean="0"/>
              <a:t> </a:t>
            </a:r>
            <a:r>
              <a:rPr lang="nl-NL" b="1" dirty="0" err="1" smtClean="0"/>
              <a:t>quantum</a:t>
            </a:r>
            <a:r>
              <a:rPr lang="nl-NL" b="1" dirty="0" smtClean="0"/>
              <a:t> computing</a:t>
            </a:r>
            <a:endParaRPr lang="nl-NL" b="1" dirty="0"/>
          </a:p>
        </p:txBody>
      </p:sp>
      <p:sp>
        <p:nvSpPr>
          <p:cNvPr id="7" name="Tijdelijke aanduiding voor inhoud 13">
            <a:extLst>
              <a:ext uri="{FF2B5EF4-FFF2-40B4-BE49-F238E27FC236}">
                <a16:creationId xmlns:a16="http://schemas.microsoft.com/office/drawing/2014/main" id="{FBAB798D-674C-2A4A-ADCF-358362F0BF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2443" y="4373138"/>
            <a:ext cx="3029652" cy="8640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Client-server </a:t>
            </a:r>
            <a:r>
              <a:rPr lang="nl-NL" dirty="0" err="1">
                <a:solidFill>
                  <a:schemeClr val="bg1"/>
                </a:solidFill>
              </a:rPr>
              <a:t>quantum</a:t>
            </a:r>
            <a:r>
              <a:rPr lang="nl-NL" dirty="0">
                <a:solidFill>
                  <a:schemeClr val="bg1"/>
                </a:solidFill>
              </a:rPr>
              <a:t>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Blind </a:t>
            </a:r>
            <a:r>
              <a:rPr lang="nl-NL" dirty="0" err="1">
                <a:solidFill>
                  <a:schemeClr val="bg1"/>
                </a:solidFill>
              </a:rPr>
              <a:t>quantum</a:t>
            </a:r>
            <a:r>
              <a:rPr lang="nl-NL" dirty="0">
                <a:solidFill>
                  <a:schemeClr val="bg1"/>
                </a:solidFill>
              </a:rPr>
              <a:t>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Distributed </a:t>
            </a:r>
            <a:r>
              <a:rPr lang="nl-NL" dirty="0" err="1">
                <a:solidFill>
                  <a:schemeClr val="bg1"/>
                </a:solidFill>
              </a:rPr>
              <a:t>quantum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smtClean="0">
                <a:solidFill>
                  <a:schemeClr val="bg1"/>
                </a:solidFill>
              </a:rPr>
              <a:t>computing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tekst 12">
            <a:extLst>
              <a:ext uri="{FF2B5EF4-FFF2-40B4-BE49-F238E27FC236}">
                <a16:creationId xmlns:a16="http://schemas.microsoft.com/office/drawing/2014/main" id="{A36D172C-EC4E-1A4E-BDB6-9C896C0C4755}"/>
              </a:ext>
            </a:extLst>
          </p:cNvPr>
          <p:cNvSpPr txBox="1">
            <a:spLocks/>
          </p:cNvSpPr>
          <p:nvPr/>
        </p:nvSpPr>
        <p:spPr>
          <a:xfrm>
            <a:off x="8150614" y="3930286"/>
            <a:ext cx="2839120" cy="275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91995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3990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75986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67981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59976" indent="-191995" algn="l" defTabSz="91437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b="1" dirty="0" smtClean="0"/>
              <a:t>Quantum-</a:t>
            </a:r>
            <a:r>
              <a:rPr lang="nl-NL" b="1" dirty="0" err="1" smtClean="0"/>
              <a:t>enhanced</a:t>
            </a:r>
            <a:r>
              <a:rPr lang="nl-NL" b="1" dirty="0" smtClean="0"/>
              <a:t> sensors</a:t>
            </a:r>
            <a:endParaRPr lang="nl-NL" b="1" dirty="0"/>
          </a:p>
        </p:txBody>
      </p:sp>
      <p:sp>
        <p:nvSpPr>
          <p:cNvPr id="9" name="Tijdelijke aanduiding voor inhoud 13">
            <a:extLst>
              <a:ext uri="{FF2B5EF4-FFF2-40B4-BE49-F238E27FC236}">
                <a16:creationId xmlns:a16="http://schemas.microsoft.com/office/drawing/2014/main" id="{FBAB798D-674C-2A4A-ADCF-358362F0BF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42077" y="4378123"/>
            <a:ext cx="2656193" cy="859015"/>
          </a:xfrm>
          <a:prstGeom prst="rect">
            <a:avLst/>
          </a:prstGeo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Interferometry</a:t>
            </a:r>
            <a:endParaRPr lang="nl-NL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Telescopes</a:t>
            </a:r>
            <a:endParaRPr lang="nl-NL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 smtClean="0">
                <a:solidFill>
                  <a:schemeClr val="bg1"/>
                </a:solidFill>
              </a:rPr>
              <a:t>Clock</a:t>
            </a:r>
            <a:r>
              <a:rPr lang="nl-NL" dirty="0" err="1">
                <a:solidFill>
                  <a:schemeClr val="bg1"/>
                </a:solidFill>
              </a:rPr>
              <a:t>s</a:t>
            </a:r>
            <a:endParaRPr lang="nl-NL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82970C-9C29-3548-BBB3-5EE90E75C207}"/>
              </a:ext>
            </a:extLst>
          </p:cNvPr>
          <p:cNvGrpSpPr/>
          <p:nvPr/>
        </p:nvGrpSpPr>
        <p:grpSpPr>
          <a:xfrm>
            <a:off x="1416288" y="1501307"/>
            <a:ext cx="1924788" cy="2426486"/>
            <a:chOff x="141471" y="1090716"/>
            <a:chExt cx="1588141" cy="2002092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CDB695D-0D63-574A-8BBA-040987155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471" y="1090716"/>
              <a:ext cx="1588141" cy="2002092"/>
            </a:xfrm>
            <a:prstGeom prst="rect">
              <a:avLst/>
            </a:prstGeom>
          </p:spPr>
        </p:pic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BA66639-15B9-4F4C-8BE2-3028EA56C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659" y="2010055"/>
              <a:ext cx="312499" cy="106174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86E562A-66AD-894A-89C3-116696A0F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051" y="2000240"/>
              <a:ext cx="312499" cy="1061746"/>
            </a:xfrm>
            <a:prstGeom prst="rect">
              <a:avLst/>
            </a:prstGeom>
          </p:spPr>
        </p:pic>
      </p:grpSp>
      <p:pic>
        <p:nvPicPr>
          <p:cNvPr id="14" name="Picture 13" descr="A picture containing text, computer, electronics, computer&#10;&#10;Description automatically generated">
            <a:extLst>
              <a:ext uri="{FF2B5EF4-FFF2-40B4-BE49-F238E27FC236}">
                <a16:creationId xmlns:a16="http://schemas.microsoft.com/office/drawing/2014/main" id="{0E77D28F-085F-C04F-B988-915E496E6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556" y="1674088"/>
            <a:ext cx="2223426" cy="2119666"/>
          </a:xfrm>
          <a:prstGeom prst="rect">
            <a:avLst/>
          </a:prstGeom>
        </p:spPr>
      </p:pic>
      <p:pic>
        <p:nvPicPr>
          <p:cNvPr id="15" name="Content Placeholder 3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D74F796-A4C6-BB46-ACEA-EB9B7FAEFBC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7988735" y="1660634"/>
            <a:ext cx="3162878" cy="21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7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Quantum Network Applications</a:t>
            </a:r>
            <a:endParaRPr lang="en-GB" dirty="0"/>
          </a:p>
        </p:txBody>
      </p:sp>
      <p:sp>
        <p:nvSpPr>
          <p:cNvPr id="5" name="Flowchart: Alternate Process 4"/>
          <p:cNvSpPr/>
          <p:nvPr/>
        </p:nvSpPr>
        <p:spPr>
          <a:xfrm>
            <a:off x="1416342" y="1653004"/>
            <a:ext cx="2361734" cy="688261"/>
          </a:xfrm>
          <a:prstGeom prst="flowChartAlternateProcess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Computing integrated with the Quantum Internet</a:t>
            </a:r>
          </a:p>
        </p:txBody>
      </p:sp>
      <p:sp>
        <p:nvSpPr>
          <p:cNvPr id="6" name="Flowchart: Alternate Process 5"/>
          <p:cNvSpPr/>
          <p:nvPr/>
        </p:nvSpPr>
        <p:spPr>
          <a:xfrm>
            <a:off x="1416342" y="2395260"/>
            <a:ext cx="2361734" cy="688260"/>
          </a:xfrm>
          <a:prstGeom prst="flowChartAlternateProcess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Memory</a:t>
            </a:r>
          </a:p>
        </p:txBody>
      </p:sp>
      <p:sp>
        <p:nvSpPr>
          <p:cNvPr id="7" name="Flowchart: Alternate Process 6"/>
          <p:cNvSpPr/>
          <p:nvPr/>
        </p:nvSpPr>
        <p:spPr>
          <a:xfrm>
            <a:off x="1416340" y="3142538"/>
            <a:ext cx="2367695" cy="689998"/>
          </a:xfrm>
          <a:prstGeom prst="flowChartAlternateProcess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Entanglement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1416340" y="3891554"/>
            <a:ext cx="2361735" cy="688261"/>
          </a:xfrm>
          <a:prstGeom prst="flowChartAlternateProcess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Multipoint-to-Multipoint Qubit Transmission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1416340" y="4633809"/>
            <a:ext cx="2361735" cy="688261"/>
          </a:xfrm>
          <a:prstGeom prst="flowChartAlternateProcess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Point-to-Point Qubit Transmission</a:t>
            </a:r>
          </a:p>
        </p:txBody>
      </p:sp>
      <p:sp>
        <p:nvSpPr>
          <p:cNvPr id="10" name="Up Arrow 9"/>
          <p:cNvSpPr/>
          <p:nvPr/>
        </p:nvSpPr>
        <p:spPr>
          <a:xfrm>
            <a:off x="3998843" y="1653004"/>
            <a:ext cx="677915" cy="3592563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Functionality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2920" y="2665787"/>
            <a:ext cx="22682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Cluster Quantum Computing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4880" y="3368041"/>
            <a:ext cx="389247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Blind Quantum Computing in a Quantum Cloud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32920" y="3967467"/>
            <a:ext cx="606453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Key Distribution (with end-to-end security)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 Encryption, Authentication, etc. etc.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Other applications: Password identification, position verification, and more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8504" y="4733938"/>
            <a:ext cx="496450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Quantum Key Distribution (QKD) (without end-to-end security)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 encryption, Authentication, etc.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71CD9D-EB8D-0B42-BCBA-153E37364FF0}"/>
              </a:ext>
            </a:extLst>
          </p:cNvPr>
          <p:cNvCxnSpPr>
            <a:cxnSpLocks/>
          </p:cNvCxnSpPr>
          <p:nvPr/>
        </p:nvCxnSpPr>
        <p:spPr>
          <a:xfrm>
            <a:off x="1531259" y="3868005"/>
            <a:ext cx="8235820" cy="0"/>
          </a:xfrm>
          <a:prstGeom prst="line">
            <a:avLst/>
          </a:prstGeom>
          <a:ln w="63500" cap="rnd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67079" y="3671823"/>
            <a:ext cx="1464921" cy="618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b="1" dirty="0" smtClean="0">
                <a:solidFill>
                  <a:schemeClr val="bg1"/>
                </a:solidFill>
              </a:rPr>
              <a:t>Trials with industry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71CD9D-EB8D-0B42-BCBA-153E37364FF0}"/>
              </a:ext>
            </a:extLst>
          </p:cNvPr>
          <p:cNvCxnSpPr>
            <a:cxnSpLocks/>
          </p:cNvCxnSpPr>
          <p:nvPr/>
        </p:nvCxnSpPr>
        <p:spPr>
          <a:xfrm>
            <a:off x="1453709" y="2394420"/>
            <a:ext cx="8235820" cy="0"/>
          </a:xfrm>
          <a:prstGeom prst="line">
            <a:avLst/>
          </a:prstGeom>
          <a:ln w="63500" cap="rnd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06166" y="2149856"/>
            <a:ext cx="1219735" cy="515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b="1" dirty="0" smtClean="0">
                <a:solidFill>
                  <a:schemeClr val="bg1"/>
                </a:solidFill>
              </a:rPr>
              <a:t>Goals for 2030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44880" y="1915990"/>
            <a:ext cx="19588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Global Quantum Internet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2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14023" y="2672862"/>
            <a:ext cx="625007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b="1" dirty="0" smtClean="0">
                <a:solidFill>
                  <a:schemeClr val="accent3"/>
                </a:solidFill>
              </a:rPr>
              <a:t>Quantum Bits</a:t>
            </a:r>
            <a:endParaRPr lang="en-GB" sz="4400" b="1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3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Bits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classical bit is a binary digit representing one of two values: {0, 1}</a:t>
            </a:r>
          </a:p>
          <a:p>
            <a:r>
              <a:rPr lang="en-US" dirty="0"/>
              <a:t>A classical bit is either in state “0” or in state “1”</a:t>
            </a:r>
          </a:p>
          <a:p>
            <a:endParaRPr lang="en-US" dirty="0"/>
          </a:p>
          <a:p>
            <a:r>
              <a:rPr lang="en-US" dirty="0"/>
              <a:t>A READ operation on a bit in state “0” results in a read-out of 0</a:t>
            </a:r>
          </a:p>
          <a:p>
            <a:r>
              <a:rPr lang="en-US" dirty="0"/>
              <a:t>Subsequent READ operations on that bit will also result in a read-out of 0</a:t>
            </a:r>
          </a:p>
          <a:p>
            <a:endParaRPr lang="en-US" dirty="0"/>
          </a:p>
          <a:p>
            <a:r>
              <a:rPr lang="en-US" dirty="0"/>
              <a:t>A READ operation on a bit in state “1” results in a read-out of 1</a:t>
            </a:r>
          </a:p>
          <a:p>
            <a:r>
              <a:rPr lang="en-US" dirty="0"/>
              <a:t>Subsequent READ operations on that bit will also result in a read-out of 0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Bits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nl-NL" dirty="0"/>
                  <a:t>A </a:t>
                </a:r>
                <a:r>
                  <a:rPr lang="nl-NL" dirty="0" err="1"/>
                  <a:t>quantum</a:t>
                </a:r>
                <a:r>
                  <a:rPr lang="nl-NL" dirty="0"/>
                  <a:t> bit (</a:t>
                </a:r>
                <a:r>
                  <a:rPr lang="nl-NL" dirty="0" err="1"/>
                  <a:t>qubit</a:t>
                </a:r>
                <a:r>
                  <a:rPr lang="nl-NL" dirty="0"/>
                  <a:t>) is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quantum</a:t>
                </a:r>
                <a:r>
                  <a:rPr lang="nl-NL" dirty="0"/>
                  <a:t> equivalent of a </a:t>
                </a:r>
                <a:r>
                  <a:rPr lang="nl-NL" dirty="0" err="1"/>
                  <a:t>classical</a:t>
                </a:r>
                <a:r>
                  <a:rPr lang="nl-NL" dirty="0"/>
                  <a:t> bit </a:t>
                </a:r>
                <a:r>
                  <a:rPr lang="nl-NL" dirty="0" err="1"/>
                  <a:t>representing</a:t>
                </a:r>
                <a:r>
                  <a:rPr lang="nl-NL" dirty="0"/>
                  <a:t> </a:t>
                </a:r>
                <a:r>
                  <a:rPr lang="nl-NL" dirty="0" err="1"/>
                  <a:t>one</a:t>
                </a:r>
                <a:r>
                  <a:rPr lang="nl-NL" dirty="0"/>
                  <a:t> of </a:t>
                </a:r>
                <a:r>
                  <a:rPr lang="nl-NL" dirty="0" err="1"/>
                  <a:t>two</a:t>
                </a:r>
                <a:r>
                  <a:rPr lang="nl-NL" dirty="0"/>
                  <a:t> </a:t>
                </a:r>
                <a:r>
                  <a:rPr lang="nl-NL" dirty="0" err="1"/>
                  <a:t>values</a:t>
                </a:r>
                <a:r>
                  <a:rPr lang="nl-NL" dirty="0"/>
                  <a:t>: {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nl-NL" dirty="0"/>
                  <a:t>}, </a:t>
                </a:r>
                <a:r>
                  <a:rPr lang="nl-NL" b="1" i="1" dirty="0"/>
                  <a:t>or </a:t>
                </a:r>
                <a:r>
                  <a:rPr lang="nl-NL" b="1" i="1" dirty="0" err="1"/>
                  <a:t>their</a:t>
                </a:r>
                <a:r>
                  <a:rPr lang="nl-NL" b="1" i="1" dirty="0"/>
                  <a:t> </a:t>
                </a:r>
                <a:r>
                  <a:rPr lang="nl-NL" b="1" i="1" dirty="0" err="1"/>
                  <a:t>superposition</a:t>
                </a:r>
                <a:endParaRPr lang="nl-NL" b="1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nl-NL" i="1" dirty="0"/>
              </a:p>
              <a:p>
                <a:pPr>
                  <a:spcAft>
                    <a:spcPts val="600"/>
                  </a:spcAft>
                </a:pPr>
                <a:endParaRPr lang="nl-NL" dirty="0"/>
              </a:p>
              <a:p>
                <a:pPr>
                  <a:spcAft>
                    <a:spcPts val="600"/>
                  </a:spcAft>
                </a:pPr>
                <a:r>
                  <a:rPr lang="nl-NL" dirty="0"/>
                  <a:t>A READ </a:t>
                </a:r>
                <a:r>
                  <a:rPr lang="nl-NL" dirty="0" err="1"/>
                  <a:t>operation</a:t>
                </a:r>
                <a:r>
                  <a:rPr lang="nl-NL" dirty="0"/>
                  <a:t> on a </a:t>
                </a:r>
                <a:r>
                  <a:rPr lang="nl-NL" dirty="0" err="1"/>
                  <a:t>qubit</a:t>
                </a:r>
                <a:r>
                  <a:rPr lang="nl-NL" dirty="0"/>
                  <a:t> in state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nl-NL" dirty="0"/>
                  <a:t> results in a </a:t>
                </a:r>
                <a:r>
                  <a:rPr lang="nl-NL" dirty="0" err="1"/>
                  <a:t>read</a:t>
                </a:r>
                <a:r>
                  <a:rPr lang="nl-NL" dirty="0"/>
                  <a:t>-out of 0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b="1" dirty="0" err="1"/>
                  <a:t>probability</a:t>
                </a:r>
                <a:r>
                  <a:rPr lang="nl-NL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nl-NL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</m:d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nl-NL" b="1" dirty="0"/>
              </a:p>
              <a:p>
                <a:pPr>
                  <a:spcAft>
                    <a:spcPts val="600"/>
                  </a:spcAft>
                </a:pPr>
                <a:r>
                  <a:rPr lang="nl-NL" dirty="0"/>
                  <a:t>The READ </a:t>
                </a:r>
                <a:r>
                  <a:rPr lang="nl-NL" dirty="0" err="1"/>
                  <a:t>operation</a:t>
                </a:r>
                <a:r>
                  <a:rPr lang="nl-NL" dirty="0"/>
                  <a:t> </a:t>
                </a:r>
                <a:r>
                  <a:rPr lang="nl-NL" dirty="0" err="1"/>
                  <a:t>causes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state </a:t>
                </a:r>
                <a:r>
                  <a:rPr lang="nl-NL" dirty="0" err="1"/>
                  <a:t>to</a:t>
                </a:r>
                <a:r>
                  <a:rPr lang="nl-NL" dirty="0"/>
                  <a:t> “</a:t>
                </a:r>
                <a:r>
                  <a:rPr lang="nl-NL" dirty="0" err="1"/>
                  <a:t>collapse</a:t>
                </a:r>
                <a:r>
                  <a:rPr lang="nl-NL" dirty="0"/>
                  <a:t>” </a:t>
                </a:r>
                <a:r>
                  <a:rPr lang="nl-NL" dirty="0" err="1"/>
                  <a:t>into</a:t>
                </a:r>
                <a:r>
                  <a:rPr lang="nl-NL" dirty="0"/>
                  <a:t> a state </a:t>
                </a:r>
                <a:r>
                  <a:rPr lang="nl-NL" dirty="0" err="1"/>
                  <a:t>representing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read</a:t>
                </a:r>
                <a:r>
                  <a:rPr lang="nl-NL" dirty="0"/>
                  <a:t>-out, in </a:t>
                </a:r>
                <a:r>
                  <a:rPr lang="nl-NL" dirty="0" err="1"/>
                  <a:t>this</a:t>
                </a:r>
                <a:r>
                  <a:rPr lang="nl-NL" dirty="0"/>
                  <a:t> case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NL" dirty="0"/>
              </a:p>
              <a:p>
                <a:pPr>
                  <a:spcAft>
                    <a:spcPts val="600"/>
                  </a:spcAft>
                </a:pPr>
                <a:r>
                  <a:rPr lang="nl-NL" dirty="0" err="1"/>
                  <a:t>Subsequent</a:t>
                </a:r>
                <a:r>
                  <a:rPr lang="nl-NL" dirty="0"/>
                  <a:t> READ operations on </a:t>
                </a:r>
                <a:r>
                  <a:rPr lang="nl-NL" dirty="0" err="1"/>
                  <a:t>that</a:t>
                </a:r>
                <a:r>
                  <a:rPr lang="nl-NL" dirty="0"/>
                  <a:t> </a:t>
                </a:r>
                <a:r>
                  <a:rPr lang="nl-NL" dirty="0" err="1"/>
                  <a:t>qubit</a:t>
                </a:r>
                <a:r>
                  <a:rPr lang="nl-NL" dirty="0"/>
                  <a:t> </a:t>
                </a:r>
                <a:r>
                  <a:rPr lang="nl-NL" dirty="0" err="1"/>
                  <a:t>will</a:t>
                </a:r>
                <a:r>
                  <a:rPr lang="nl-NL" dirty="0"/>
                  <a:t> </a:t>
                </a:r>
                <a:r>
                  <a:rPr lang="nl-NL" dirty="0" err="1"/>
                  <a:t>result</a:t>
                </a:r>
                <a:r>
                  <a:rPr lang="nl-NL" dirty="0"/>
                  <a:t> in a </a:t>
                </a:r>
                <a:r>
                  <a:rPr lang="nl-NL" dirty="0" err="1"/>
                  <a:t>read</a:t>
                </a:r>
                <a:r>
                  <a:rPr lang="nl-NL" dirty="0"/>
                  <a:t>-out of 0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b="1" dirty="0" err="1"/>
                  <a:t>probability</a:t>
                </a:r>
                <a:r>
                  <a:rPr lang="nl-NL" b="1" dirty="0"/>
                  <a:t> 1</a:t>
                </a:r>
              </a:p>
              <a:p>
                <a:pPr>
                  <a:spcAft>
                    <a:spcPts val="600"/>
                  </a:spcAft>
                </a:pPr>
                <a:endParaRPr lang="nl-NL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7837" r="-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2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nl-NL" dirty="0"/>
                  <a:t>A </a:t>
                </a:r>
                <a:r>
                  <a:rPr lang="nl-NL" dirty="0" err="1"/>
                  <a:t>quantum</a:t>
                </a:r>
                <a:r>
                  <a:rPr lang="nl-NL" dirty="0"/>
                  <a:t> bit (</a:t>
                </a:r>
                <a:r>
                  <a:rPr lang="nl-NL" dirty="0" err="1"/>
                  <a:t>qubit</a:t>
                </a:r>
                <a:r>
                  <a:rPr lang="nl-NL" dirty="0"/>
                  <a:t>) is the </a:t>
                </a:r>
                <a:r>
                  <a:rPr lang="nl-NL" dirty="0" err="1"/>
                  <a:t>quantum</a:t>
                </a:r>
                <a:r>
                  <a:rPr lang="nl-NL" dirty="0"/>
                  <a:t> equivalent of a </a:t>
                </a:r>
                <a:r>
                  <a:rPr lang="nl-NL" dirty="0" err="1"/>
                  <a:t>classical</a:t>
                </a:r>
                <a:r>
                  <a:rPr lang="nl-NL" dirty="0"/>
                  <a:t> bit </a:t>
                </a:r>
                <a:r>
                  <a:rPr lang="nl-NL" dirty="0" err="1"/>
                  <a:t>representing</a:t>
                </a:r>
                <a:r>
                  <a:rPr lang="nl-NL" dirty="0"/>
                  <a:t> </a:t>
                </a:r>
                <a:r>
                  <a:rPr lang="nl-NL" dirty="0" err="1"/>
                  <a:t>one</a:t>
                </a:r>
                <a:r>
                  <a:rPr lang="nl-NL" dirty="0"/>
                  <a:t> of </a:t>
                </a:r>
                <a:r>
                  <a:rPr lang="nl-NL" dirty="0" err="1"/>
                  <a:t>two</a:t>
                </a:r>
                <a:r>
                  <a:rPr lang="nl-NL" dirty="0"/>
                  <a:t> </a:t>
                </a:r>
                <a:r>
                  <a:rPr lang="nl-NL" dirty="0" err="1"/>
                  <a:t>values</a:t>
                </a:r>
                <a:r>
                  <a:rPr lang="nl-NL" dirty="0"/>
                  <a:t>: {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nl-NL" dirty="0"/>
                  <a:t>}, </a:t>
                </a:r>
                <a:r>
                  <a:rPr lang="nl-NL" b="1" i="1" dirty="0"/>
                  <a:t>or </a:t>
                </a:r>
                <a:r>
                  <a:rPr lang="nl-NL" b="1" i="1" dirty="0" err="1"/>
                  <a:t>their</a:t>
                </a:r>
                <a:r>
                  <a:rPr lang="nl-NL" b="1" i="1" dirty="0"/>
                  <a:t> </a:t>
                </a:r>
                <a:r>
                  <a:rPr lang="nl-NL" b="1" i="1" dirty="0" err="1"/>
                  <a:t>superposition</a:t>
                </a:r>
                <a:endParaRPr lang="nl-NL" b="1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nl-NL" i="1" dirty="0"/>
              </a:p>
              <a:p>
                <a:pPr>
                  <a:spcAft>
                    <a:spcPts val="600"/>
                  </a:spcAft>
                </a:pPr>
                <a:endParaRPr lang="nl-NL" dirty="0"/>
              </a:p>
              <a:p>
                <a:pPr>
                  <a:spcAft>
                    <a:spcPts val="600"/>
                  </a:spcAft>
                </a:pPr>
                <a:r>
                  <a:rPr lang="nl-NL" dirty="0"/>
                  <a:t>A READ </a:t>
                </a:r>
                <a:r>
                  <a:rPr lang="nl-NL" dirty="0" err="1"/>
                  <a:t>operation</a:t>
                </a:r>
                <a:r>
                  <a:rPr lang="nl-NL" dirty="0"/>
                  <a:t> on a </a:t>
                </a:r>
                <a:r>
                  <a:rPr lang="nl-NL" dirty="0" err="1"/>
                  <a:t>qubit</a:t>
                </a:r>
                <a:r>
                  <a:rPr lang="nl-NL" dirty="0"/>
                  <a:t> in state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nl-NL" dirty="0"/>
                  <a:t> results in a </a:t>
                </a:r>
                <a:r>
                  <a:rPr lang="nl-NL" dirty="0" err="1"/>
                  <a:t>read</a:t>
                </a:r>
                <a:r>
                  <a:rPr lang="nl-NL" dirty="0"/>
                  <a:t>-out of 1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b="1" dirty="0" err="1"/>
                  <a:t>probability</a:t>
                </a:r>
                <a:r>
                  <a:rPr lang="nl-NL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nl-NL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nl-NL" b="1" dirty="0"/>
              </a:p>
              <a:p>
                <a:pPr>
                  <a:spcAft>
                    <a:spcPts val="600"/>
                  </a:spcAft>
                </a:pPr>
                <a:r>
                  <a:rPr lang="nl-NL" dirty="0"/>
                  <a:t>The READ </a:t>
                </a:r>
                <a:r>
                  <a:rPr lang="nl-NL" dirty="0" err="1"/>
                  <a:t>operation</a:t>
                </a:r>
                <a:r>
                  <a:rPr lang="nl-NL" dirty="0"/>
                  <a:t> </a:t>
                </a:r>
                <a:r>
                  <a:rPr lang="nl-NL" dirty="0" err="1"/>
                  <a:t>causes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state </a:t>
                </a:r>
                <a:r>
                  <a:rPr lang="nl-NL" dirty="0" err="1"/>
                  <a:t>to</a:t>
                </a:r>
                <a:r>
                  <a:rPr lang="nl-NL" dirty="0"/>
                  <a:t> “</a:t>
                </a:r>
                <a:r>
                  <a:rPr lang="nl-NL" dirty="0" err="1"/>
                  <a:t>collapse</a:t>
                </a:r>
                <a:r>
                  <a:rPr lang="nl-NL" dirty="0"/>
                  <a:t>” </a:t>
                </a:r>
                <a:r>
                  <a:rPr lang="nl-NL" dirty="0" err="1"/>
                  <a:t>into</a:t>
                </a:r>
                <a:r>
                  <a:rPr lang="nl-NL" dirty="0"/>
                  <a:t> a state </a:t>
                </a:r>
                <a:r>
                  <a:rPr lang="nl-NL" dirty="0" err="1"/>
                  <a:t>representing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read</a:t>
                </a:r>
                <a:r>
                  <a:rPr lang="nl-NL" dirty="0"/>
                  <a:t>-out, in </a:t>
                </a:r>
                <a:r>
                  <a:rPr lang="nl-NL" dirty="0" err="1"/>
                  <a:t>this</a:t>
                </a:r>
                <a:r>
                  <a:rPr lang="nl-NL" dirty="0"/>
                  <a:t> case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NL" dirty="0"/>
              </a:p>
              <a:p>
                <a:pPr>
                  <a:spcAft>
                    <a:spcPts val="600"/>
                  </a:spcAft>
                </a:pPr>
                <a:r>
                  <a:rPr lang="nl-NL" dirty="0" err="1"/>
                  <a:t>Subsequent</a:t>
                </a:r>
                <a:r>
                  <a:rPr lang="nl-NL" dirty="0"/>
                  <a:t> READ operations on </a:t>
                </a:r>
                <a:r>
                  <a:rPr lang="nl-NL" dirty="0" err="1"/>
                  <a:t>that</a:t>
                </a:r>
                <a:r>
                  <a:rPr lang="nl-NL" dirty="0"/>
                  <a:t> </a:t>
                </a:r>
                <a:r>
                  <a:rPr lang="nl-NL" dirty="0" err="1"/>
                  <a:t>qubit</a:t>
                </a:r>
                <a:r>
                  <a:rPr lang="nl-NL" dirty="0"/>
                  <a:t> </a:t>
                </a:r>
                <a:r>
                  <a:rPr lang="nl-NL" dirty="0" err="1"/>
                  <a:t>will</a:t>
                </a:r>
                <a:r>
                  <a:rPr lang="nl-NL" dirty="0"/>
                  <a:t> </a:t>
                </a:r>
                <a:r>
                  <a:rPr lang="nl-NL" dirty="0" err="1"/>
                  <a:t>result</a:t>
                </a:r>
                <a:r>
                  <a:rPr lang="nl-NL" dirty="0"/>
                  <a:t> in a </a:t>
                </a:r>
                <a:r>
                  <a:rPr lang="nl-NL" dirty="0" err="1"/>
                  <a:t>read</a:t>
                </a:r>
                <a:r>
                  <a:rPr lang="nl-NL" dirty="0"/>
                  <a:t>-out of 1 with </a:t>
                </a:r>
                <a:r>
                  <a:rPr lang="nl-NL" b="1" dirty="0" err="1"/>
                  <a:t>probability</a:t>
                </a:r>
                <a:r>
                  <a:rPr lang="nl-NL" b="1" dirty="0"/>
                  <a:t> </a:t>
                </a:r>
                <a:r>
                  <a:rPr lang="nl-NL" b="1" dirty="0" smtClean="0"/>
                  <a:t>1</a:t>
                </a:r>
                <a:endParaRPr lang="nl-NL" b="1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7837" r="-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Bits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08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QuTech Colours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595D4"/>
      </a:accent1>
      <a:accent2>
        <a:srgbClr val="000E29"/>
      </a:accent2>
      <a:accent3>
        <a:srgbClr val="FBAE00"/>
      </a:accent3>
      <a:accent4>
        <a:srgbClr val="3AA935"/>
      </a:accent4>
      <a:accent5>
        <a:srgbClr val="9C0C6A"/>
      </a:accent5>
      <a:accent6>
        <a:srgbClr val="E84E1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05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BED6F28-A917-4865-B7DC-E2E3C456EE76}" vid="{E233BF9F-6D18-4A97-9501-AFDF1C202E65}"/>
    </a:ext>
  </a:extLst>
</a:theme>
</file>

<file path=ppt/theme/theme2.xml><?xml version="1.0" encoding="utf-8"?>
<a:theme xmlns:a="http://schemas.openxmlformats.org/drawingml/2006/main" name="1_QuTech Events Network Explorer">
  <a:themeElements>
    <a:clrScheme name="QuTech Colours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595D4"/>
      </a:accent1>
      <a:accent2>
        <a:srgbClr val="000E29"/>
      </a:accent2>
      <a:accent3>
        <a:srgbClr val="FBAE00"/>
      </a:accent3>
      <a:accent4>
        <a:srgbClr val="3AA935"/>
      </a:accent4>
      <a:accent5>
        <a:srgbClr val="9C0C6A"/>
      </a:accent5>
      <a:accent6>
        <a:srgbClr val="E84E1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05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BED6F28-A917-4865-B7DC-E2E3C456EE76}" vid="{E233BF9F-6D18-4A97-9501-AFDF1C202E65}"/>
    </a:ext>
  </a:extLst>
</a:theme>
</file>

<file path=ppt/theme/theme3.xml><?xml version="1.0" encoding="utf-8"?>
<a:theme xmlns:a="http://schemas.openxmlformats.org/drawingml/2006/main" name="2_QuTech Events Network Explorer">
  <a:themeElements>
    <a:clrScheme name="QuTech Colours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595D4"/>
      </a:accent1>
      <a:accent2>
        <a:srgbClr val="000E29"/>
      </a:accent2>
      <a:accent3>
        <a:srgbClr val="FBAE00"/>
      </a:accent3>
      <a:accent4>
        <a:srgbClr val="3AA935"/>
      </a:accent4>
      <a:accent5>
        <a:srgbClr val="9C0C6A"/>
      </a:accent5>
      <a:accent6>
        <a:srgbClr val="E84E1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05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BED6F28-A917-4865-B7DC-E2E3C456EE76}" vid="{E233BF9F-6D18-4A97-9501-AFDF1C202E65}"/>
    </a:ext>
  </a:extLst>
</a:theme>
</file>

<file path=ppt/theme/theme4.xml><?xml version="1.0" encoding="utf-8"?>
<a:theme xmlns:a="http://schemas.openxmlformats.org/drawingml/2006/main" name="3_QuTech Events Network Explorer">
  <a:themeElements>
    <a:clrScheme name="QuTech Colours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595D4"/>
      </a:accent1>
      <a:accent2>
        <a:srgbClr val="000E29"/>
      </a:accent2>
      <a:accent3>
        <a:srgbClr val="FBAE00"/>
      </a:accent3>
      <a:accent4>
        <a:srgbClr val="3AA935"/>
      </a:accent4>
      <a:accent5>
        <a:srgbClr val="9C0C6A"/>
      </a:accent5>
      <a:accent6>
        <a:srgbClr val="E84E1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05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BED6F28-A917-4865-B7DC-E2E3C456EE76}" vid="{E233BF9F-6D18-4A97-9501-AFDF1C202E6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EEF56FDC2D0A46B57721048BC5D967" ma:contentTypeVersion="13" ma:contentTypeDescription="Een nieuw document maken." ma:contentTypeScope="" ma:versionID="46b9f53ad7b4a6da860fda02de73c626">
  <xsd:schema xmlns:xsd="http://www.w3.org/2001/XMLSchema" xmlns:xs="http://www.w3.org/2001/XMLSchema" xmlns:p="http://schemas.microsoft.com/office/2006/metadata/properties" xmlns:ns3="6e38cd29-cea5-4f67-ad1f-a4b1dbbd2880" xmlns:ns4="b2efed34-04dd-4047-8bed-7b982d739149" targetNamespace="http://schemas.microsoft.com/office/2006/metadata/properties" ma:root="true" ma:fieldsID="0aee7ee2aff3575f88a2441e191c6326" ns3:_="" ns4:_="">
    <xsd:import namespace="6e38cd29-cea5-4f67-ad1f-a4b1dbbd2880"/>
    <xsd:import namespace="b2efed34-04dd-4047-8bed-7b982d73914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8cd29-cea5-4f67-ad1f-a4b1dbbd28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efed34-04dd-4047-8bed-7b982d7391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5D0DD0-2B22-481A-A4E4-A65905CE67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38cd29-cea5-4f67-ad1f-a4b1dbbd2880"/>
    <ds:schemaRef ds:uri="b2efed34-04dd-4047-8bed-7b982d7391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55F25B-E4DE-4F5B-A615-A53D050364A0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b2efed34-04dd-4047-8bed-7b982d739149"/>
    <ds:schemaRef ds:uri="http://purl.org/dc/dcmitype/"/>
    <ds:schemaRef ds:uri="http://schemas.microsoft.com/office/infopath/2007/PartnerControls"/>
    <ds:schemaRef ds:uri="6e38cd29-cea5-4f67-ad1f-a4b1dbbd2880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C3370D1-78C8-4636-BD85-36D0812E6C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4538</TotalTime>
  <Words>2722</Words>
  <Application>Microsoft Office PowerPoint</Application>
  <PresentationFormat>Widescreen</PresentationFormat>
  <Paragraphs>739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Wingdings</vt:lpstr>
      <vt:lpstr>Theme1</vt:lpstr>
      <vt:lpstr>1_QuTech Events Network Explorer</vt:lpstr>
      <vt:lpstr>2_QuTech Events Network Explorer</vt:lpstr>
      <vt:lpstr>3_QuTech Events Network Explorer</vt:lpstr>
      <vt:lpstr>PowerPoint Presentation</vt:lpstr>
      <vt:lpstr>PowerPoint Presentation</vt:lpstr>
      <vt:lpstr>PowerPoint Presentation</vt:lpstr>
      <vt:lpstr>Quantum Network Applications</vt:lpstr>
      <vt:lpstr>Quantum Network Applications</vt:lpstr>
      <vt:lpstr>PowerPoint Presentation</vt:lpstr>
      <vt:lpstr>Quantum Bits</vt:lpstr>
      <vt:lpstr>Quantum Bits</vt:lpstr>
      <vt:lpstr>Quantum Bits</vt:lpstr>
      <vt:lpstr>Quantum Bits</vt:lpstr>
      <vt:lpstr>Quantum Bits</vt:lpstr>
      <vt:lpstr>Quantum Bits</vt:lpstr>
      <vt:lpstr>Quantum Bits</vt:lpstr>
      <vt:lpstr>Quantum Bits</vt:lpstr>
      <vt:lpstr>Quantum Bits</vt:lpstr>
      <vt:lpstr>Quantum Bits</vt:lpstr>
      <vt:lpstr>PowerPoint Presentation</vt:lpstr>
      <vt:lpstr>Quantum Entanglement</vt:lpstr>
      <vt:lpstr>Quantum Entanglement</vt:lpstr>
      <vt:lpstr>Quantum Entanglement</vt:lpstr>
      <vt:lpstr>Quantum Entanglement</vt:lpstr>
      <vt:lpstr>Quantum Entanglement</vt:lpstr>
      <vt:lpstr>Quantum Key Distribution</vt:lpstr>
      <vt:lpstr>Stage 1: Receiving</vt:lpstr>
      <vt:lpstr>Stage 1: Receiving</vt:lpstr>
      <vt:lpstr>Stage 2: Sifting</vt:lpstr>
      <vt:lpstr>Stage 3: Security</vt:lpstr>
      <vt:lpstr>Stage 3: Security</vt:lpstr>
      <vt:lpstr>Write your own QKD protocol!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Jolanta Leonaitė</dc:creator>
  <cp:lastModifiedBy>Wojciech Kozlowski</cp:lastModifiedBy>
  <cp:revision>65</cp:revision>
  <dcterms:created xsi:type="dcterms:W3CDTF">2021-10-28T13:43:58Z</dcterms:created>
  <dcterms:modified xsi:type="dcterms:W3CDTF">2022-07-22T11:39:18Z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0x0101008FEEF56FDC2D0A46B57721048BC5D967</vt:lpwstr>
  </property>
</Properties>
</file>